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0" r:id="rId7"/>
    <p:sldId id="259" r:id="rId8"/>
    <p:sldId id="262" r:id="rId9"/>
    <p:sldId id="265" r:id="rId10"/>
    <p:sldId id="267" r:id="rId11"/>
    <p:sldId id="266" r:id="rId12"/>
    <p:sldId id="257" r:id="rId13"/>
    <p:sldId id="258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6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08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98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76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9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38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79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30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28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39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98590-9927-4285-AE88-BB386A499AC0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25CF2-B7C0-481C-9490-3F9E5E89DA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60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Hypathia" TargetMode="External"/><Relationship Id="rId13" Type="http://schemas.openxmlformats.org/officeDocument/2006/relationships/hyperlink" Target="http://en.wikipedia.org/wiki/Marie_Curie" TargetMode="External"/><Relationship Id="rId3" Type="http://schemas.openxmlformats.org/officeDocument/2006/relationships/hyperlink" Target="http://en.wikipedia.org/wiki/Charles_darwin" TargetMode="External"/><Relationship Id="rId7" Type="http://schemas.openxmlformats.org/officeDocument/2006/relationships/hyperlink" Target="http://en.wikipedia.org/wiki/Mendelev" TargetMode="External"/><Relationship Id="rId12" Type="http://schemas.openxmlformats.org/officeDocument/2006/relationships/hyperlink" Target="http://en.wikipedia.org/wiki/Archimedes" TargetMode="External"/><Relationship Id="rId2" Type="http://schemas.openxmlformats.org/officeDocument/2006/relationships/hyperlink" Target="http://en.wikipedia.org/wiki/Issac_newton" TargetMode="External"/><Relationship Id="rId16" Type="http://schemas.openxmlformats.org/officeDocument/2006/relationships/hyperlink" Target="http://en.wikipedia.org/wiki/Mary_Ann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lorence_Nightingale" TargetMode="External"/><Relationship Id="rId11" Type="http://schemas.openxmlformats.org/officeDocument/2006/relationships/hyperlink" Target="http://en.wikipedia.org/wiki/Louis_Pasteur" TargetMode="External"/><Relationship Id="rId5" Type="http://schemas.openxmlformats.org/officeDocument/2006/relationships/hyperlink" Target="http://en.wikipedia.org/wiki/Rosalind_franklin" TargetMode="External"/><Relationship Id="rId15" Type="http://schemas.openxmlformats.org/officeDocument/2006/relationships/hyperlink" Target="http://en.wikipedia.org/wiki/Tycho_brahe" TargetMode="External"/><Relationship Id="rId10" Type="http://schemas.openxmlformats.org/officeDocument/2006/relationships/hyperlink" Target="http://en.wikipedia.org/wiki/Tesla" TargetMode="External"/><Relationship Id="rId4" Type="http://schemas.openxmlformats.org/officeDocument/2006/relationships/hyperlink" Target="http://en.wikipedia.org/wiki/Ada_lovelace" TargetMode="External"/><Relationship Id="rId9" Type="http://schemas.openxmlformats.org/officeDocument/2006/relationships/hyperlink" Target="http://en.wikipedia.org/wiki/Schrodinger" TargetMode="External"/><Relationship Id="rId14" Type="http://schemas.openxmlformats.org/officeDocument/2006/relationships/hyperlink" Target="http://en.wikipedia.org/wiki/Alan_Turnin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768737"/>
            <a:ext cx="12171568" cy="2979374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OpenDyslexic 3" pitchFamily="2" charset="0"/>
              </a:rPr>
              <a:t>Welcome to Science at </a:t>
            </a:r>
            <a:r>
              <a:rPr lang="en-GB" u="sng" dirty="0" err="1" smtClean="0">
                <a:latin typeface="OpenDyslexic 3" pitchFamily="2" charset="0"/>
              </a:rPr>
              <a:t>Cambourne</a:t>
            </a:r>
            <a:r>
              <a:rPr lang="en-GB" u="sng" dirty="0" smtClean="0">
                <a:latin typeface="OpenDyslexic 3" pitchFamily="2" charset="0"/>
              </a:rPr>
              <a:t> Village College</a:t>
            </a:r>
            <a:endParaRPr lang="en-GB" u="sng" dirty="0">
              <a:latin typeface="OpenDyslexic 3" pitchFamily="2" charset="0"/>
            </a:endParaRPr>
          </a:p>
        </p:txBody>
      </p:sp>
      <p:pic>
        <p:nvPicPr>
          <p:cNvPr id="1026" name="Picture 2" descr="Best Animated Science GIFs | Gfyca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579" y="4127418"/>
            <a:ext cx="42386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ill Nye Science Matters GIF by Look Human - Find &amp; Share on GIPH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04" y="3174931"/>
            <a:ext cx="3554277" cy="355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gic Science Gif GIF by Look Human - Find &amp; Share on GIPH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193" y="3180511"/>
            <a:ext cx="3548697" cy="3548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4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77108"/>
          </a:xfrm>
        </p:spPr>
        <p:txBody>
          <a:bodyPr/>
          <a:lstStyle/>
          <a:p>
            <a:r>
              <a:rPr lang="en-GB" u="sng" dirty="0" smtClean="0">
                <a:latin typeface="OpenDyslexic 3" pitchFamily="2" charset="0"/>
              </a:rPr>
              <a:t>Everyone</a:t>
            </a:r>
            <a:r>
              <a:rPr lang="en-GB" dirty="0" smtClean="0">
                <a:latin typeface="OpenDyslexic 3" pitchFamily="2" charset="0"/>
              </a:rPr>
              <a:t> should find out the following:</a:t>
            </a:r>
            <a:endParaRPr lang="en-GB" dirty="0">
              <a:latin typeface="OpenDyslexic 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67827"/>
            <a:ext cx="11494477" cy="5137883"/>
          </a:xfrm>
        </p:spPr>
        <p:txBody>
          <a:bodyPr>
            <a:normAutofit/>
          </a:bodyPr>
          <a:lstStyle/>
          <a:p>
            <a:pPr fontAlgn="base"/>
            <a:r>
              <a:rPr lang="en-GB" dirty="0">
                <a:latin typeface="OpenDyslexic 3" pitchFamily="2" charset="0"/>
              </a:rPr>
              <a:t>Birth date and Year of Death if not alive. If your scientist is still alive, how old they are now </a:t>
            </a:r>
          </a:p>
          <a:p>
            <a:pPr fontAlgn="base"/>
            <a:r>
              <a:rPr lang="en-GB" dirty="0">
                <a:latin typeface="OpenDyslexic 3" pitchFamily="2" charset="0"/>
              </a:rPr>
              <a:t>In what country was this person born </a:t>
            </a:r>
            <a:r>
              <a:rPr lang="en-GB" b="1" dirty="0">
                <a:latin typeface="OpenDyslexic 3" pitchFamily="2" charset="0"/>
              </a:rPr>
              <a:t>and </a:t>
            </a:r>
            <a:r>
              <a:rPr lang="en-GB" dirty="0">
                <a:latin typeface="OpenDyslexic 3" pitchFamily="2" charset="0"/>
              </a:rPr>
              <a:t>where did they do their work? </a:t>
            </a:r>
          </a:p>
          <a:p>
            <a:pPr fontAlgn="base"/>
            <a:r>
              <a:rPr lang="en-GB" dirty="0">
                <a:latin typeface="OpenDyslexic 3" pitchFamily="2" charset="0"/>
              </a:rPr>
              <a:t>One sentence explaining why your scientist is famous or a catch phrase  </a:t>
            </a:r>
          </a:p>
          <a:p>
            <a:pPr fontAlgn="base"/>
            <a:r>
              <a:rPr lang="en-GB" dirty="0">
                <a:latin typeface="OpenDyslexic 3" pitchFamily="2" charset="0"/>
              </a:rPr>
              <a:t>An interesting </a:t>
            </a:r>
            <a:r>
              <a:rPr lang="en-GB" dirty="0" smtClean="0">
                <a:latin typeface="OpenDyslexic 3" pitchFamily="2" charset="0"/>
              </a:rPr>
              <a:t>fact</a:t>
            </a:r>
          </a:p>
          <a:p>
            <a:pPr fontAlgn="base"/>
            <a:r>
              <a:rPr lang="en-GB" dirty="0">
                <a:latin typeface="OpenDyslexic 3" pitchFamily="2" charset="0"/>
              </a:rPr>
              <a:t>A sentence summarizing your scientist’s accomplishments, in your </a:t>
            </a:r>
            <a:r>
              <a:rPr lang="en-GB" b="1" dirty="0">
                <a:latin typeface="OpenDyslexic 3" pitchFamily="2" charset="0"/>
              </a:rPr>
              <a:t>own</a:t>
            </a:r>
            <a:r>
              <a:rPr lang="en-GB" dirty="0">
                <a:latin typeface="OpenDyslexic 3" pitchFamily="2" charset="0"/>
              </a:rPr>
              <a:t> words. </a:t>
            </a:r>
          </a:p>
          <a:p>
            <a:pPr fontAlgn="base"/>
            <a:r>
              <a:rPr lang="en-GB" dirty="0">
                <a:latin typeface="OpenDyslexic 3" pitchFamily="2" charset="0"/>
              </a:rPr>
              <a:t>A picture of what they worked on or what they discovered.</a:t>
            </a:r>
          </a:p>
        </p:txBody>
      </p:sp>
    </p:spTree>
    <p:extLst>
      <p:ext uri="{BB962C8B-B14F-4D97-AF65-F5344CB8AC3E}">
        <p14:creationId xmlns:p14="http://schemas.microsoft.com/office/powerpoint/2010/main" val="148916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5" y="2565"/>
            <a:ext cx="11958712" cy="1564713"/>
          </a:xfrm>
        </p:spPr>
        <p:txBody>
          <a:bodyPr/>
          <a:lstStyle/>
          <a:p>
            <a:r>
              <a:rPr lang="en-GB" u="sng" dirty="0" smtClean="0">
                <a:latin typeface="OpenDyslexic 3" pitchFamily="2" charset="0"/>
              </a:rPr>
              <a:t>Some</a:t>
            </a:r>
            <a:r>
              <a:rPr lang="en-GB" dirty="0" smtClean="0">
                <a:latin typeface="OpenDyslexic 3" pitchFamily="2" charset="0"/>
              </a:rPr>
              <a:t> of you may also wish to find out the following: </a:t>
            </a:r>
            <a:endParaRPr lang="en-GB" dirty="0">
              <a:latin typeface="OpenDyslexic 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5" y="1941341"/>
            <a:ext cx="11958712" cy="5584874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en-GB" dirty="0">
                <a:latin typeface="OpenDyslexic 3" pitchFamily="2" charset="0"/>
              </a:rPr>
              <a:t>A sentence summarizing your scientist’s accomplishments, in your </a:t>
            </a:r>
            <a:r>
              <a:rPr lang="en-GB" b="1" dirty="0">
                <a:latin typeface="OpenDyslexic 3" pitchFamily="2" charset="0"/>
              </a:rPr>
              <a:t>own</a:t>
            </a:r>
            <a:r>
              <a:rPr lang="en-GB" dirty="0">
                <a:latin typeface="OpenDyslexic 3" pitchFamily="2" charset="0"/>
              </a:rPr>
              <a:t> words. </a:t>
            </a:r>
          </a:p>
          <a:p>
            <a:pPr fontAlgn="base"/>
            <a:r>
              <a:rPr lang="en-GB" dirty="0">
                <a:latin typeface="OpenDyslexic 3" pitchFamily="2" charset="0"/>
              </a:rPr>
              <a:t>A picture of what they worked on or what they discovered</a:t>
            </a:r>
            <a:r>
              <a:rPr lang="en-GB" dirty="0" smtClean="0">
                <a:latin typeface="OpenDyslexic 3" pitchFamily="2" charset="0"/>
              </a:rPr>
              <a:t>.</a:t>
            </a:r>
          </a:p>
          <a:p>
            <a:pPr fontAlgn="base"/>
            <a:r>
              <a:rPr lang="en-GB" dirty="0">
                <a:latin typeface="OpenDyslexic 3" pitchFamily="2" charset="0"/>
              </a:rPr>
              <a:t>You must choose an additional </a:t>
            </a:r>
            <a:r>
              <a:rPr lang="en-GB" u="sng" dirty="0">
                <a:latin typeface="OpenDyslexic 3" pitchFamily="2" charset="0"/>
              </a:rPr>
              <a:t>3</a:t>
            </a:r>
            <a:r>
              <a:rPr lang="en-GB" dirty="0">
                <a:latin typeface="OpenDyslexic 3" pitchFamily="2" charset="0"/>
              </a:rPr>
              <a:t> of the following options to include on your poster </a:t>
            </a:r>
          </a:p>
          <a:p>
            <a:pPr fontAlgn="base"/>
            <a:r>
              <a:rPr lang="en-GB" dirty="0">
                <a:latin typeface="OpenDyslexic 3" pitchFamily="2" charset="0"/>
              </a:rPr>
              <a:t>A quote by your scientist. </a:t>
            </a:r>
            <a:endParaRPr lang="en-GB" sz="4400" b="0" i="0" dirty="0" smtClean="0">
              <a:effectLst/>
              <a:latin typeface="OpenDyslexic 3" pitchFamily="2" charset="0"/>
            </a:endParaRPr>
          </a:p>
          <a:p>
            <a:pPr fontAlgn="base"/>
            <a:r>
              <a:rPr lang="en-GB" dirty="0">
                <a:latin typeface="OpenDyslexic 3" pitchFamily="2" charset="0"/>
              </a:rPr>
              <a:t>Educational background of the scientist (not the science field).  What college(s) did they graduate from? </a:t>
            </a:r>
            <a:endParaRPr lang="en-GB" sz="4400" b="0" i="0" dirty="0" smtClean="0">
              <a:effectLst/>
              <a:latin typeface="OpenDyslexic 3" pitchFamily="2" charset="0"/>
            </a:endParaRPr>
          </a:p>
          <a:p>
            <a:pPr fontAlgn="base"/>
            <a:r>
              <a:rPr lang="en-GB" dirty="0">
                <a:latin typeface="OpenDyslexic 3" pitchFamily="2" charset="0"/>
              </a:rPr>
              <a:t>Any additional jobs held by the scientist outside the science field.  </a:t>
            </a:r>
            <a:endParaRPr lang="en-GB" sz="4400" b="0" i="0" dirty="0" smtClean="0">
              <a:effectLst/>
              <a:latin typeface="OpenDyslexic 3" pitchFamily="2" charset="0"/>
            </a:endParaRPr>
          </a:p>
          <a:p>
            <a:pPr fontAlgn="base"/>
            <a:r>
              <a:rPr lang="en-GB" dirty="0">
                <a:latin typeface="OpenDyslexic 3" pitchFamily="2" charset="0"/>
              </a:rPr>
              <a:t>List 3 events that happened in history when this scientist became famous.  Events should include specific wars, top movie for the year, top song for the year or other discoveries. </a:t>
            </a:r>
            <a:endParaRPr lang="en-GB" sz="4400" b="0" i="0" dirty="0" smtClean="0">
              <a:effectLst/>
              <a:latin typeface="OpenDyslexic 3" pitchFamily="2" charset="0"/>
            </a:endParaRPr>
          </a:p>
          <a:p>
            <a:pPr fontAlgn="base"/>
            <a:r>
              <a:rPr lang="en-GB" dirty="0">
                <a:latin typeface="OpenDyslexic 3" pitchFamily="2" charset="0"/>
              </a:rPr>
              <a:t>The name(s) of other scientists that your scientist worked with. </a:t>
            </a:r>
            <a:endParaRPr lang="en-GB" sz="4400" b="0" i="0" dirty="0" smtClean="0">
              <a:effectLst/>
              <a:latin typeface="OpenDyslexic 3" pitchFamily="2" charset="0"/>
            </a:endParaRPr>
          </a:p>
          <a:p>
            <a:pPr fontAlgn="base"/>
            <a:r>
              <a:rPr lang="en-GB" dirty="0">
                <a:latin typeface="OpenDyslexic 3" pitchFamily="2" charset="0"/>
              </a:rPr>
              <a:t>Has anything been named after your scientist?  If so, include the city and country</a:t>
            </a:r>
          </a:p>
        </p:txBody>
      </p:sp>
    </p:spTree>
    <p:extLst>
      <p:ext uri="{BB962C8B-B14F-4D97-AF65-F5344CB8AC3E}">
        <p14:creationId xmlns:p14="http://schemas.microsoft.com/office/powerpoint/2010/main" val="36770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OpenDyslexic 3" pitchFamily="2" charset="0"/>
              </a:rPr>
              <a:t>Activities for today</a:t>
            </a:r>
            <a:endParaRPr lang="en-GB" u="sng" dirty="0">
              <a:latin typeface="OpenDyslexic 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OpenDyslexic 3" pitchFamily="2" charset="0"/>
              </a:rPr>
              <a:t>Draw and explain your </a:t>
            </a:r>
            <a:r>
              <a:rPr lang="en-GB" dirty="0">
                <a:latin typeface="OpenDyslexic 3" pitchFamily="2" charset="0"/>
              </a:rPr>
              <a:t>ideas about what a scientist is and does</a:t>
            </a:r>
            <a:r>
              <a:rPr lang="en-GB" dirty="0" smtClean="0">
                <a:latin typeface="OpenDyslexic 3" pitchFamily="2" charset="0"/>
              </a:rPr>
              <a:t>.</a:t>
            </a:r>
          </a:p>
          <a:p>
            <a:endParaRPr lang="en-GB" dirty="0">
              <a:latin typeface="OpenDyslexic 3" pitchFamily="2" charset="0"/>
            </a:endParaRPr>
          </a:p>
          <a:p>
            <a:r>
              <a:rPr lang="en-GB" dirty="0" smtClean="0">
                <a:latin typeface="OpenDyslexic 3" pitchFamily="2" charset="0"/>
              </a:rPr>
              <a:t>Look at different ideas </a:t>
            </a:r>
            <a:r>
              <a:rPr lang="en-GB" dirty="0">
                <a:latin typeface="OpenDyslexic 3" pitchFamily="2" charset="0"/>
              </a:rPr>
              <a:t>about what a scientist is, and who can be a scientist</a:t>
            </a:r>
          </a:p>
          <a:p>
            <a:endParaRPr lang="en-GB" dirty="0" smtClean="0"/>
          </a:p>
          <a:p>
            <a:r>
              <a:rPr lang="en-GB" dirty="0" smtClean="0">
                <a:latin typeface="OpenDyslexic 3" pitchFamily="2" charset="0"/>
              </a:rPr>
              <a:t>Finding out about </a:t>
            </a:r>
            <a:r>
              <a:rPr lang="en-GB" dirty="0" smtClean="0">
                <a:latin typeface="OpenDyslexic 3" pitchFamily="2" charset="0"/>
              </a:rPr>
              <a:t>(researching)</a:t>
            </a:r>
            <a:r>
              <a:rPr lang="en-GB" dirty="0" smtClean="0">
                <a:latin typeface="OpenDyslexic 3" pitchFamily="2" charset="0"/>
              </a:rPr>
              <a:t> famous scientists </a:t>
            </a:r>
            <a:endParaRPr lang="en-GB" dirty="0">
              <a:latin typeface="OpenDyslexic 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75316"/>
            <a:ext cx="12191999" cy="4082684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latin typeface="OpenDyslexic 3" pitchFamily="2" charset="0"/>
              </a:rPr>
              <a:t>Section 1: </a:t>
            </a:r>
            <a:br>
              <a:rPr lang="en-GB" u="sng" dirty="0" smtClean="0">
                <a:latin typeface="OpenDyslexic 3" pitchFamily="2" charset="0"/>
              </a:rPr>
            </a:br>
            <a:r>
              <a:rPr lang="en-GB" u="sng" dirty="0" smtClean="0">
                <a:latin typeface="OpenDyslexic 3" pitchFamily="2" charset="0"/>
              </a:rPr>
              <a:t/>
            </a:r>
            <a:br>
              <a:rPr lang="en-GB" u="sng" dirty="0" smtClean="0">
                <a:latin typeface="OpenDyslexic 3" pitchFamily="2" charset="0"/>
              </a:rPr>
            </a:br>
            <a:r>
              <a:rPr lang="en-GB" u="sng" dirty="0">
                <a:latin typeface="OpenDyslexic 3" pitchFamily="2" charset="0"/>
              </a:rPr>
              <a:t/>
            </a:r>
            <a:br>
              <a:rPr lang="en-GB" u="sng" dirty="0">
                <a:latin typeface="OpenDyslexic 3" pitchFamily="2" charset="0"/>
              </a:rPr>
            </a:br>
            <a:r>
              <a:rPr lang="en-GB" dirty="0" smtClean="0">
                <a:latin typeface="OpenDyslexic 3" pitchFamily="2" charset="0"/>
              </a:rPr>
              <a:t>Take a piece of paper and draw what a scientist looks like.</a:t>
            </a:r>
            <a:br>
              <a:rPr lang="en-GB" dirty="0" smtClean="0">
                <a:latin typeface="OpenDyslexic 3" pitchFamily="2" charset="0"/>
              </a:rPr>
            </a:br>
            <a:r>
              <a:rPr lang="en-GB" dirty="0" smtClean="0">
                <a:latin typeface="OpenDyslexic 3" pitchFamily="2" charset="0"/>
              </a:rPr>
              <a:t/>
            </a:r>
            <a:br>
              <a:rPr lang="en-GB" dirty="0" smtClean="0">
                <a:latin typeface="OpenDyslexic 3" pitchFamily="2" charset="0"/>
              </a:rPr>
            </a:br>
            <a:r>
              <a:rPr lang="en-GB" dirty="0" smtClean="0">
                <a:latin typeface="OpenDyslexic 3" pitchFamily="2" charset="0"/>
              </a:rPr>
              <a:t>You may choose to colour in your drawing.</a:t>
            </a:r>
            <a:endParaRPr lang="en-GB" dirty="0">
              <a:latin typeface="OpenDyslexic 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0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316691" cy="1465406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OpenDyslexic 3" pitchFamily="2" charset="0"/>
              </a:rPr>
              <a:t>Think about your drawing</a:t>
            </a:r>
            <a:br>
              <a:rPr lang="en-GB" u="sng" dirty="0" smtClean="0">
                <a:latin typeface="OpenDyslexic 3" pitchFamily="2" charset="0"/>
              </a:rPr>
            </a:br>
            <a:r>
              <a:rPr lang="en-GB" sz="2200" dirty="0">
                <a:latin typeface="OpenDyslexic 3" pitchFamily="2" charset="0"/>
              </a:rPr>
              <a:t>(think about your answers – you don’t need to write them down)</a:t>
            </a:r>
            <a:endParaRPr lang="en-GB" sz="2200" u="sng" dirty="0">
              <a:latin typeface="OpenDyslexic 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15" y="2008910"/>
            <a:ext cx="11938994" cy="5098472"/>
          </a:xfrm>
        </p:spPr>
        <p:txBody>
          <a:bodyPr>
            <a:normAutofit/>
          </a:bodyPr>
          <a:lstStyle/>
          <a:p>
            <a:r>
              <a:rPr lang="en-GB" sz="3500" dirty="0" smtClean="0">
                <a:latin typeface="OpenDyslexic 3" pitchFamily="2" charset="0"/>
              </a:rPr>
              <a:t>Have you drawn a female or male?</a:t>
            </a:r>
          </a:p>
          <a:p>
            <a:r>
              <a:rPr lang="en-GB" sz="3500" dirty="0" smtClean="0">
                <a:latin typeface="OpenDyslexic 3" pitchFamily="2" charset="0"/>
              </a:rPr>
              <a:t>What does your scientist look like, why?</a:t>
            </a:r>
          </a:p>
          <a:p>
            <a:r>
              <a:rPr lang="en-GB" sz="3500" dirty="0" smtClean="0">
                <a:latin typeface="OpenDyslexic 3" pitchFamily="2" charset="0"/>
              </a:rPr>
              <a:t>What is your scientist wearing?</a:t>
            </a:r>
          </a:p>
          <a:p>
            <a:r>
              <a:rPr lang="en-GB" sz="3500" dirty="0" smtClean="0">
                <a:latin typeface="OpenDyslexic 3" pitchFamily="2" charset="0"/>
              </a:rPr>
              <a:t>Where is your scientist?</a:t>
            </a:r>
          </a:p>
          <a:p>
            <a:r>
              <a:rPr lang="en-GB" sz="3500" dirty="0" smtClean="0">
                <a:latin typeface="OpenDyslexic 3" pitchFamily="2" charset="0"/>
              </a:rPr>
              <a:t>Does your scientist look like you?</a:t>
            </a:r>
          </a:p>
          <a:p>
            <a:r>
              <a:rPr lang="en-GB" sz="3500" dirty="0" smtClean="0">
                <a:latin typeface="OpenDyslexic 3" pitchFamily="2" charset="0"/>
              </a:rPr>
              <a:t>Is your scientist old or young?</a:t>
            </a:r>
          </a:p>
          <a:p>
            <a:r>
              <a:rPr lang="en-GB" sz="3500" dirty="0" smtClean="0">
                <a:latin typeface="OpenDyslexic 3" pitchFamily="2" charset="0"/>
              </a:rPr>
              <a:t>What is your scientist doing in your drawing?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5805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OpenDyslexic 3" pitchFamily="2" charset="0"/>
              </a:rPr>
              <a:t>Now draw a picture of yourself doing science in school</a:t>
            </a:r>
            <a:endParaRPr lang="en-GB" u="sng" dirty="0">
              <a:latin typeface="OpenDyslexic 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55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654" y="304800"/>
            <a:ext cx="12101946" cy="1322998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OpenDyslexic 3" pitchFamily="2" charset="0"/>
              </a:rPr>
              <a:t>Compare your two drawings </a:t>
            </a:r>
            <a:br>
              <a:rPr lang="en-GB" u="sng" dirty="0" smtClean="0">
                <a:latin typeface="OpenDyslexic 3" pitchFamily="2" charset="0"/>
              </a:rPr>
            </a:br>
            <a:r>
              <a:rPr lang="en-GB" sz="2200" dirty="0" smtClean="0">
                <a:latin typeface="OpenDyslexic 3" pitchFamily="2" charset="0"/>
              </a:rPr>
              <a:t>(think about your answers – you don’t need to write them down)</a:t>
            </a:r>
            <a:endParaRPr lang="en-GB" sz="2200" dirty="0">
              <a:latin typeface="OpenDyslexic 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636" y="2255116"/>
            <a:ext cx="10515600" cy="4351338"/>
          </a:xfrm>
        </p:spPr>
        <p:txBody>
          <a:bodyPr/>
          <a:lstStyle/>
          <a:p>
            <a:r>
              <a:rPr lang="en-GB" sz="3500" dirty="0" smtClean="0">
                <a:latin typeface="OpenDyslexic 3" pitchFamily="2" charset="0"/>
              </a:rPr>
              <a:t>What is the same? </a:t>
            </a:r>
          </a:p>
          <a:p>
            <a:r>
              <a:rPr lang="en-GB" sz="3500" dirty="0" smtClean="0">
                <a:latin typeface="OpenDyslexic 3" pitchFamily="2" charset="0"/>
              </a:rPr>
              <a:t>What is different? </a:t>
            </a:r>
          </a:p>
          <a:p>
            <a:r>
              <a:rPr lang="en-GB" sz="3500" dirty="0" smtClean="0">
                <a:latin typeface="OpenDyslexic 3" pitchFamily="2" charset="0"/>
              </a:rPr>
              <a:t>When we do science in school, are we being scientists?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2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64" y="365125"/>
            <a:ext cx="11998036" cy="14605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latin typeface="OpenDyslexic 3" pitchFamily="2" charset="0"/>
              </a:rPr>
              <a:t>Section 2 </a:t>
            </a:r>
            <a:endParaRPr lang="en-GB" dirty="0">
              <a:latin typeface="OpenDyslexic 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2" y="1825624"/>
            <a:ext cx="12095017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latin typeface="OpenDyslexic 3" pitchFamily="2" charset="0"/>
              </a:rPr>
              <a:t>Now we will have a look at different scientists.</a:t>
            </a:r>
          </a:p>
          <a:p>
            <a:pPr marL="0" indent="0">
              <a:buNone/>
            </a:pPr>
            <a:endParaRPr lang="en-GB" dirty="0">
              <a:latin typeface="OpenDyslexic 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OpenDyslexic 3" pitchFamily="2" charset="0"/>
              </a:rPr>
              <a:t>Look at the next slide and see if you recognise any of the scientists’ names on the list.</a:t>
            </a:r>
          </a:p>
          <a:p>
            <a:pPr marL="0" indent="0">
              <a:buNone/>
            </a:pPr>
            <a:endParaRPr lang="en-GB" dirty="0" smtClean="0">
              <a:latin typeface="OpenDyslexic 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OpenDyslexic 3" pitchFamily="2" charset="0"/>
              </a:rPr>
              <a:t>Then move onto slide 9 for your next activity</a:t>
            </a:r>
            <a:endParaRPr lang="en-GB" dirty="0">
              <a:latin typeface="OpenDyslexic 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OpenDyslexic 3" pitchFamily="2" charset="0"/>
              </a:rPr>
              <a:t>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87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000" u="sng" dirty="0" smtClean="0">
                <a:latin typeface="OpenDyslexic 3" pitchFamily="2" charset="0"/>
              </a:rPr>
              <a:t>Famous Scientists</a:t>
            </a:r>
            <a:endParaRPr lang="en-GB" sz="5000" u="sng" dirty="0">
              <a:latin typeface="OpenDyslexic 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8751" y="1825625"/>
            <a:ext cx="5008098" cy="44767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 1. </a:t>
            </a:r>
            <a:r>
              <a:rPr lang="en-GB" u="sng" dirty="0" smtClean="0">
                <a:solidFill>
                  <a:srgbClr val="002060"/>
                </a:solidFill>
              </a:rPr>
              <a:t>Tiera Guinn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2. </a:t>
            </a:r>
            <a:r>
              <a:rPr lang="en-GB" u="sng" dirty="0">
                <a:solidFill>
                  <a:srgbClr val="002060"/>
                </a:solidFill>
                <a:hlinkClick r:id="rId2"/>
              </a:rPr>
              <a:t>Isaac Newton</a:t>
            </a:r>
            <a:r>
              <a:rPr lang="en-GB" dirty="0">
                <a:solidFill>
                  <a:srgbClr val="002060"/>
                </a:solidFill>
              </a:rPr>
              <a:t> 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3. </a:t>
            </a:r>
            <a:r>
              <a:rPr lang="en-GB" dirty="0" smtClean="0">
                <a:solidFill>
                  <a:srgbClr val="002060"/>
                </a:solidFill>
              </a:rPr>
              <a:t>Mae C Jemison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4. </a:t>
            </a:r>
            <a:r>
              <a:rPr lang="en-GB" u="sng" dirty="0">
                <a:solidFill>
                  <a:srgbClr val="002060"/>
                </a:solidFill>
                <a:hlinkClick r:id="rId3"/>
              </a:rPr>
              <a:t>Charles Darwin</a:t>
            </a:r>
            <a:r>
              <a:rPr lang="en-GB" dirty="0">
                <a:solidFill>
                  <a:srgbClr val="002060"/>
                </a:solidFill>
              </a:rPr>
              <a:t> 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5. 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dirty="0" smtClean="0">
                <a:solidFill>
                  <a:srgbClr val="002060"/>
                </a:solidFill>
              </a:rPr>
              <a:t>Ellen Ochoa 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6. </a:t>
            </a:r>
            <a:r>
              <a:rPr lang="en-GB" u="sng" dirty="0">
                <a:solidFill>
                  <a:srgbClr val="002060"/>
                </a:solidFill>
                <a:hlinkClick r:id="rId4"/>
              </a:rPr>
              <a:t>Ada Lovelace</a:t>
            </a:r>
            <a:r>
              <a:rPr lang="en-GB" dirty="0">
                <a:solidFill>
                  <a:srgbClr val="002060"/>
                </a:solidFill>
              </a:rPr>
              <a:t> 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7.  </a:t>
            </a:r>
            <a:r>
              <a:rPr lang="en-GB" u="sng" dirty="0" smtClean="0">
                <a:solidFill>
                  <a:srgbClr val="002060"/>
                </a:solidFill>
              </a:rPr>
              <a:t>Charles Drew </a:t>
            </a:r>
            <a:r>
              <a:rPr lang="en-GB" dirty="0" smtClean="0">
                <a:solidFill>
                  <a:srgbClr val="002060"/>
                </a:solidFill>
              </a:rPr>
              <a:t>​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8. </a:t>
            </a:r>
            <a:r>
              <a:rPr lang="en-GB" u="sng" dirty="0">
                <a:solidFill>
                  <a:srgbClr val="002060"/>
                </a:solidFill>
                <a:hlinkClick r:id="rId5"/>
              </a:rPr>
              <a:t>Rosalind </a:t>
            </a:r>
            <a:r>
              <a:rPr lang="en-GB" u="sng" dirty="0" smtClean="0">
                <a:solidFill>
                  <a:srgbClr val="002060"/>
                </a:solidFill>
                <a:hlinkClick r:id="rId5"/>
              </a:rPr>
              <a:t>Franklin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9. </a:t>
            </a:r>
            <a:r>
              <a:rPr lang="en-GB" u="sng" dirty="0">
                <a:solidFill>
                  <a:srgbClr val="002060"/>
                </a:solidFill>
                <a:hlinkClick r:id="rId6"/>
              </a:rPr>
              <a:t>Florence Nightingale</a:t>
            </a:r>
            <a:r>
              <a:rPr lang="en-GB" dirty="0">
                <a:solidFill>
                  <a:srgbClr val="002060"/>
                </a:solidFill>
              </a:rPr>
              <a:t> 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10. </a:t>
            </a:r>
            <a:r>
              <a:rPr lang="en-GB" u="sng" dirty="0" smtClean="0">
                <a:solidFill>
                  <a:srgbClr val="002060"/>
                </a:solidFill>
              </a:rPr>
              <a:t>Philip </a:t>
            </a:r>
            <a:r>
              <a:rPr lang="en-GB" u="sng" dirty="0" err="1" smtClean="0">
                <a:solidFill>
                  <a:srgbClr val="002060"/>
                </a:solidFill>
              </a:rPr>
              <a:t>Emeagwali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11. </a:t>
            </a:r>
            <a:r>
              <a:rPr lang="en-GB" u="sng" dirty="0">
                <a:solidFill>
                  <a:srgbClr val="002060"/>
                </a:solidFill>
                <a:hlinkClick r:id="rId7"/>
              </a:rPr>
              <a:t>Dmitri Mendeleev</a:t>
            </a:r>
            <a:r>
              <a:rPr lang="en-GB" dirty="0">
                <a:solidFill>
                  <a:srgbClr val="002060"/>
                </a:solidFill>
              </a:rPr>
              <a:t> 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12. </a:t>
            </a:r>
            <a:r>
              <a:rPr lang="en-GB" u="sng" dirty="0" err="1">
                <a:solidFill>
                  <a:srgbClr val="002060"/>
                </a:solidFill>
                <a:hlinkClick r:id="rId8"/>
              </a:rPr>
              <a:t>Hypatia</a:t>
            </a:r>
            <a:r>
              <a:rPr lang="en-GB" dirty="0">
                <a:solidFill>
                  <a:srgbClr val="002060"/>
                </a:solidFill>
              </a:rPr>
              <a:t> 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13. </a:t>
            </a:r>
            <a:r>
              <a:rPr lang="en-GB" u="sng" dirty="0">
                <a:solidFill>
                  <a:srgbClr val="002060"/>
                </a:solidFill>
                <a:hlinkClick r:id="rId9"/>
              </a:rPr>
              <a:t>Erwin Schrödinger</a:t>
            </a:r>
            <a:r>
              <a:rPr lang="en-GB" dirty="0">
                <a:solidFill>
                  <a:srgbClr val="002060"/>
                </a:solidFill>
              </a:rPr>
              <a:t> 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14. </a:t>
            </a:r>
            <a:r>
              <a:rPr lang="en-GB" u="sng" dirty="0">
                <a:solidFill>
                  <a:srgbClr val="002060"/>
                </a:solidFill>
                <a:hlinkClick r:id="rId10"/>
              </a:rPr>
              <a:t>Nikola Tesla</a:t>
            </a:r>
            <a:r>
              <a:rPr lang="en-GB" dirty="0">
                <a:solidFill>
                  <a:srgbClr val="002060"/>
                </a:solidFill>
              </a:rPr>
              <a:t> </a:t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15. </a:t>
            </a:r>
            <a:r>
              <a:rPr lang="en-GB" dirty="0" smtClean="0">
                <a:solidFill>
                  <a:srgbClr val="002060"/>
                </a:solidFill>
              </a:rPr>
              <a:t>Carlos Juan Finlay</a:t>
            </a:r>
            <a:r>
              <a:rPr lang="en-GB" dirty="0">
                <a:solidFill>
                  <a:srgbClr val="002060"/>
                </a:solidFill>
              </a:rPr>
              <a:t/>
            </a:r>
            <a:br>
              <a:rPr lang="en-GB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2060"/>
                </a:solidFill>
              </a:rPr>
              <a:t>16. </a:t>
            </a:r>
            <a:r>
              <a:rPr lang="en-GB" u="sng" dirty="0">
                <a:solidFill>
                  <a:srgbClr val="002060"/>
                </a:solidFill>
                <a:hlinkClick r:id="rId11"/>
              </a:rPr>
              <a:t>Louis Pasteur</a:t>
            </a:r>
            <a:r>
              <a:rPr lang="en-GB" dirty="0"/>
              <a:t> 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45702" y="1825625"/>
            <a:ext cx="5008098" cy="447670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</a:rPr>
              <a:t>17. </a:t>
            </a:r>
            <a:r>
              <a:rPr lang="en-GB" u="sng" dirty="0" smtClean="0">
                <a:solidFill>
                  <a:srgbClr val="002060"/>
                </a:solidFill>
                <a:hlinkClick r:id="rId12"/>
              </a:rPr>
              <a:t>Archimedes of Syracuse 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18. Jane Goodall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19. </a:t>
            </a:r>
            <a:r>
              <a:rPr lang="en-GB" u="sng" dirty="0" smtClean="0">
                <a:solidFill>
                  <a:srgbClr val="002060"/>
                </a:solidFill>
              </a:rPr>
              <a:t>Jennifer </a:t>
            </a:r>
            <a:r>
              <a:rPr lang="en-GB" u="sng" dirty="0" err="1" smtClean="0">
                <a:solidFill>
                  <a:srgbClr val="002060"/>
                </a:solidFill>
              </a:rPr>
              <a:t>Doudna</a:t>
            </a:r>
            <a:r>
              <a:rPr lang="en-GB" u="sng" dirty="0" smtClean="0">
                <a:solidFill>
                  <a:srgbClr val="002060"/>
                </a:solidFill>
              </a:rPr>
              <a:t> 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20. </a:t>
            </a:r>
            <a:r>
              <a:rPr lang="en-GB" u="sng" dirty="0" smtClean="0">
                <a:solidFill>
                  <a:srgbClr val="002060"/>
                </a:solidFill>
              </a:rPr>
              <a:t>Katherine </a:t>
            </a:r>
            <a:r>
              <a:rPr lang="en-GB" u="sng" dirty="0" err="1" smtClean="0">
                <a:solidFill>
                  <a:srgbClr val="002060"/>
                </a:solidFill>
              </a:rPr>
              <a:t>Freese</a:t>
            </a:r>
            <a:r>
              <a:rPr lang="en-GB" u="sng" dirty="0" smtClean="0">
                <a:solidFill>
                  <a:srgbClr val="002060"/>
                </a:solidFill>
              </a:rPr>
              <a:t> 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21. </a:t>
            </a:r>
            <a:r>
              <a:rPr lang="en-GB" u="sng" dirty="0" smtClean="0">
                <a:solidFill>
                  <a:srgbClr val="002060"/>
                </a:solidFill>
                <a:hlinkClick r:id="rId13"/>
              </a:rPr>
              <a:t>Marie Curie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22. Sara </a:t>
            </a:r>
            <a:r>
              <a:rPr lang="en-GB" dirty="0" err="1" smtClean="0">
                <a:solidFill>
                  <a:srgbClr val="002060"/>
                </a:solidFill>
              </a:rPr>
              <a:t>Seager</a:t>
            </a:r>
            <a:r>
              <a:rPr lang="en-GB" dirty="0" smtClean="0">
                <a:solidFill>
                  <a:srgbClr val="002060"/>
                </a:solidFill>
              </a:rPr>
              <a:t>  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23. </a:t>
            </a:r>
            <a:r>
              <a:rPr lang="en-GB" u="sng" dirty="0" smtClean="0">
                <a:solidFill>
                  <a:srgbClr val="002060"/>
                </a:solidFill>
              </a:rPr>
              <a:t>Benjamin Banneker</a:t>
            </a:r>
            <a:r>
              <a:rPr lang="en-GB" dirty="0" smtClean="0">
                <a:solidFill>
                  <a:srgbClr val="002060"/>
                </a:solidFill>
              </a:rPr>
              <a:t> ​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24. </a:t>
            </a:r>
            <a:r>
              <a:rPr lang="en-GB" dirty="0" err="1">
                <a:solidFill>
                  <a:srgbClr val="002060"/>
                </a:solidFill>
              </a:rPr>
              <a:t>Ḥasan</a:t>
            </a:r>
            <a:r>
              <a:rPr lang="en-GB" dirty="0">
                <a:solidFill>
                  <a:srgbClr val="002060"/>
                </a:solidFill>
              </a:rPr>
              <a:t> Ibn </a:t>
            </a:r>
            <a:r>
              <a:rPr lang="en-GB" dirty="0" err="1">
                <a:solidFill>
                  <a:srgbClr val="002060"/>
                </a:solidFill>
              </a:rPr>
              <a:t>al-Haytham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25. </a:t>
            </a:r>
            <a:r>
              <a:rPr lang="en-GB" u="sng" dirty="0" smtClean="0">
                <a:solidFill>
                  <a:srgbClr val="002060"/>
                </a:solidFill>
              </a:rPr>
              <a:t>Ernest Everett 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26. </a:t>
            </a:r>
            <a:r>
              <a:rPr lang="en-GB" u="sng" dirty="0" smtClean="0">
                <a:solidFill>
                  <a:srgbClr val="002060"/>
                </a:solidFill>
                <a:hlinkClick r:id="rId14"/>
              </a:rPr>
              <a:t>Alan Turing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27. </a:t>
            </a:r>
            <a:r>
              <a:rPr lang="en-GB" dirty="0" err="1">
                <a:solidFill>
                  <a:srgbClr val="002060"/>
                </a:solidFill>
              </a:rPr>
              <a:t>Jagadish</a:t>
            </a:r>
            <a:r>
              <a:rPr lang="en-GB" dirty="0">
                <a:solidFill>
                  <a:srgbClr val="002060"/>
                </a:solidFill>
              </a:rPr>
              <a:t> Chandra </a:t>
            </a:r>
            <a:r>
              <a:rPr lang="en-GB" dirty="0" smtClean="0">
                <a:solidFill>
                  <a:srgbClr val="002060"/>
                </a:solidFill>
              </a:rPr>
              <a:t>Bose 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28. </a:t>
            </a:r>
            <a:r>
              <a:rPr lang="en-GB" dirty="0" err="1">
                <a:solidFill>
                  <a:srgbClr val="002060"/>
                </a:solidFill>
              </a:rPr>
              <a:t>Subrahmanyan</a:t>
            </a:r>
            <a:r>
              <a:rPr lang="en-GB" dirty="0">
                <a:solidFill>
                  <a:srgbClr val="002060"/>
                </a:solidFill>
              </a:rPr>
              <a:t> </a:t>
            </a:r>
            <a:r>
              <a:rPr lang="en-GB" dirty="0" smtClean="0">
                <a:solidFill>
                  <a:srgbClr val="002060"/>
                </a:solidFill>
              </a:rPr>
              <a:t>Chandrasekhar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29. </a:t>
            </a:r>
            <a:r>
              <a:rPr lang="en-GB" dirty="0">
                <a:solidFill>
                  <a:srgbClr val="002060"/>
                </a:solidFill>
              </a:rPr>
              <a:t>Yuri </a:t>
            </a:r>
            <a:r>
              <a:rPr lang="en-GB" dirty="0" err="1">
                <a:solidFill>
                  <a:srgbClr val="002060"/>
                </a:solidFill>
              </a:rPr>
              <a:t>Oganessian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30. </a:t>
            </a:r>
            <a:r>
              <a:rPr lang="en-GB" dirty="0">
                <a:solidFill>
                  <a:srgbClr val="002060"/>
                </a:solidFill>
              </a:rPr>
              <a:t>Hiroshi Amano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31. </a:t>
            </a:r>
            <a:r>
              <a:rPr lang="en-GB" u="sng" dirty="0" err="1" smtClean="0">
                <a:solidFill>
                  <a:srgbClr val="002060"/>
                </a:solidFill>
                <a:hlinkClick r:id="rId15"/>
              </a:rPr>
              <a:t>Tycho</a:t>
            </a:r>
            <a:r>
              <a:rPr lang="en-GB" u="sng" dirty="0" smtClean="0">
                <a:solidFill>
                  <a:srgbClr val="002060"/>
                </a:solidFill>
                <a:hlinkClick r:id="rId15"/>
              </a:rPr>
              <a:t> Brahe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32. </a:t>
            </a:r>
            <a:r>
              <a:rPr lang="en-GB" dirty="0" smtClean="0">
                <a:solidFill>
                  <a:srgbClr val="002060"/>
                </a:solidFill>
                <a:hlinkClick r:id="rId16"/>
              </a:rPr>
              <a:t>Mary </a:t>
            </a:r>
            <a:r>
              <a:rPr lang="en-GB" dirty="0" err="1" smtClean="0">
                <a:solidFill>
                  <a:srgbClr val="002060"/>
                </a:solidFill>
                <a:hlinkClick r:id="rId16"/>
              </a:rPr>
              <a:t>Anning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r>
              <a:rPr lang="en-GB" dirty="0" smtClean="0">
                <a:solidFill>
                  <a:srgbClr val="002060"/>
                </a:solidFill>
              </a:rPr>
              <a:t> </a:t>
            </a:r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61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77" y="67163"/>
            <a:ext cx="11682046" cy="1325563"/>
          </a:xfrm>
        </p:spPr>
        <p:txBody>
          <a:bodyPr>
            <a:noAutofit/>
          </a:bodyPr>
          <a:lstStyle/>
          <a:p>
            <a:r>
              <a:rPr lang="en-GB" sz="5000" u="sng" dirty="0" smtClean="0">
                <a:latin typeface="OpenDyslexic 3" pitchFamily="2" charset="0"/>
              </a:rPr>
              <a:t>Researching Famous Scientists</a:t>
            </a:r>
            <a:endParaRPr lang="en-GB" sz="5000" u="sng" dirty="0">
              <a:latin typeface="OpenDyslexic 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24695"/>
            <a:ext cx="12192000" cy="5433305"/>
          </a:xfrm>
        </p:spPr>
        <p:txBody>
          <a:bodyPr>
            <a:normAutofit/>
          </a:bodyPr>
          <a:lstStyle/>
          <a:p>
            <a:r>
              <a:rPr lang="en-GB" sz="3500" dirty="0" smtClean="0">
                <a:latin typeface="OpenDyslexic 3" pitchFamily="2" charset="0"/>
              </a:rPr>
              <a:t>Choose two scientists from the previous slide (1 male and 1 female) and find out about them.</a:t>
            </a:r>
          </a:p>
          <a:p>
            <a:pPr marL="0" indent="0">
              <a:buNone/>
            </a:pPr>
            <a:endParaRPr lang="en-GB" sz="3500" dirty="0" smtClean="0">
              <a:latin typeface="OpenDyslexic 3" pitchFamily="2" charset="0"/>
            </a:endParaRPr>
          </a:p>
          <a:p>
            <a:r>
              <a:rPr lang="en-GB" sz="3500" dirty="0" smtClean="0">
                <a:latin typeface="OpenDyslexic 3" pitchFamily="2" charset="0"/>
              </a:rPr>
              <a:t> Look at the next slide for more details on what to find out about them.</a:t>
            </a:r>
          </a:p>
          <a:p>
            <a:endParaRPr lang="en-GB" sz="3500" dirty="0" smtClean="0">
              <a:latin typeface="OpenDyslexic 3" pitchFamily="2" charset="0"/>
            </a:endParaRPr>
          </a:p>
          <a:p>
            <a:r>
              <a:rPr lang="en-GB" sz="3500" dirty="0" smtClean="0">
                <a:latin typeface="OpenDyslexic 3" pitchFamily="2" charset="0"/>
              </a:rPr>
              <a:t>Once you have found out the information, display it on a poster. (You can draw them on paper or on the computer).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1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08CFE888A0F842A3038B47414F73C8" ma:contentTypeVersion="23" ma:contentTypeDescription="Create a new document." ma:contentTypeScope="" ma:versionID="58df0c0771366651e5d396a935557eba">
  <xsd:schema xmlns:xsd="http://www.w3.org/2001/XMLSchema" xmlns:xs="http://www.w3.org/2001/XMLSchema" xmlns:p="http://schemas.microsoft.com/office/2006/metadata/properties" xmlns:ns2="d1941d2a-d076-4273-99eb-19226b9f293d" xmlns:ns3="b7b3152c-cd75-4584-ad8a-33daf3a35a99" xmlns:ns4="dd108c3b-b739-423d-b5ca-a8cac1b7a057" targetNamespace="http://schemas.microsoft.com/office/2006/metadata/properties" ma:root="true" ma:fieldsID="20de5c7532f83b62b52e045c5cfd2c08" ns2:_="" ns3:_="" ns4:_="">
    <xsd:import namespace="d1941d2a-d076-4273-99eb-19226b9f293d"/>
    <xsd:import namespace="b7b3152c-cd75-4584-ad8a-33daf3a35a99"/>
    <xsd:import namespace="dd108c3b-b739-423d-b5ca-a8cac1b7a057"/>
    <xsd:element name="properties">
      <xsd:complexType>
        <xsd:sequence>
          <xsd:element name="documentManagement">
            <xsd:complexType>
              <xsd:all>
                <xsd:element ref="ns2:CurriculumSubject" minOccurs="0"/>
                <xsd:element ref="ns2:bec83aea6f74463683c81f81eaadf82f" minOccurs="0"/>
                <xsd:element ref="ns2:TaxCatchAll" minOccurs="0"/>
                <xsd:element ref="ns2:Year" minOccurs="0"/>
                <xsd:element ref="ns2:KS" minOccurs="0"/>
                <xsd:element ref="ns2:a17fe9f7c63344e5ac4838abacb674cd" minOccurs="0"/>
                <xsd:element ref="ns2:m4758a0b79b347659e35031e706cb531" minOccurs="0"/>
                <xsd:element ref="ns2:nce9b38cb49948318a883662555f2a8a" minOccurs="0"/>
                <xsd:element ref="ns2:Lesson" minOccurs="0"/>
                <xsd:element ref="ns2:CustomTags" minOccurs="0"/>
                <xsd:element ref="ns3:MediaServiceMetadata" minOccurs="0"/>
                <xsd:element ref="ns3:MediaServiceFastMetadata" minOccurs="0"/>
                <xsd:element ref="ns2:p3b32f49849d4c5882793bee0ae58cdc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41d2a-d076-4273-99eb-19226b9f293d" elementFormDefault="qualified">
    <xsd:import namespace="http://schemas.microsoft.com/office/2006/documentManagement/types"/>
    <xsd:import namespace="http://schemas.microsoft.com/office/infopath/2007/PartnerControls"/>
    <xsd:element name="CurriculumSubject" ma:index="8" nillable="true" ma:displayName="Curriculum Subject" ma:default="Science" ma:description="The main subject describing this content e.g. English." ma:internalName="CurriculumSubject">
      <xsd:simpleType>
        <xsd:restriction base="dms:Text"/>
      </xsd:simpleType>
    </xsd:element>
    <xsd:element name="bec83aea6f74463683c81f81eaadf82f" ma:index="10" nillable="true" ma:taxonomy="true" ma:internalName="bec83aea6f74463683c81f81eaadf82f" ma:taxonomyFieldName="Topic" ma:displayName="Topic" ma:default="" ma:fieldId="{bec83aea-6f74-4636-83c8-1f81eaadf82f}" ma:sspId="755c0e60-3cfb-4199-92cf-3a58c40b78d9" ma:termSetId="a43291b4-9932-44c6-8166-64120e0b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f73d3f66-1bb9-427e-8b65-8e567013fb01}" ma:internalName="TaxCatchAll" ma:showField="CatchAllData" ma:web="d1941d2a-d076-4273-99eb-19226b9f29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Year" ma:index="12" nillable="true" ma:displayName="Year" ma:description="Year" ma:format="Dropdown" ma:internalName="Year">
      <xsd:simpleType>
        <xsd:restriction base="dms:Choice">
          <xsd:enumeration value="7"/>
          <xsd:enumeration value="8"/>
          <xsd:enumeration value="9"/>
          <xsd:enumeration value="10"/>
          <xsd:enumeration value="11"/>
          <xsd:enumeration value="12"/>
          <xsd:enumeration value="13"/>
        </xsd:restriction>
      </xsd:simpleType>
    </xsd:element>
    <xsd:element name="KS" ma:index="13" nillable="true" ma:displayName="Key Stage" ma:default="KS3" ma:description="Key Stage" ma:format="Dropdown" ma:internalName="KS">
      <xsd:simpleType>
        <xsd:restriction base="dms:Choice">
          <xsd:enumeration value="KS3"/>
          <xsd:enumeration value="KS4"/>
          <xsd:enumeration value="KS5"/>
        </xsd:restriction>
      </xsd:simpleType>
    </xsd:element>
    <xsd:element name="a17fe9f7c63344e5ac4838abacb674cd" ma:index="15" nillable="true" ma:taxonomy="true" ma:internalName="a17fe9f7c63344e5ac4838abacb674cd" ma:taxonomyFieldName="ExamBoard" ma:displayName="Exam Board" ma:fieldId="{a17fe9f7-c633-44e5-ac48-38abacb674cd}" ma:sspId="755c0e60-3cfb-4199-92cf-3a58c40b78d9" ma:termSetId="f82d5f10-f565-4a8e-889c-c6459f69354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4758a0b79b347659e35031e706cb531" ma:index="17" nillable="true" ma:taxonomy="true" ma:internalName="m4758a0b79b347659e35031e706cb531" ma:taxonomyFieldName="Term" ma:displayName="Term" ma:fieldId="{64758a0b-79b3-4765-9e35-031e706cb531}" ma:sspId="755c0e60-3cfb-4199-92cf-3a58c40b78d9" ma:termSetId="181611f0-700a-4aff-a89b-bf5b37a76b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ce9b38cb49948318a883662555f2a8a" ma:index="19" nillable="true" ma:taxonomy="true" ma:internalName="nce9b38cb49948318a883662555f2a8a" ma:taxonomyFieldName="Week" ma:displayName="Week" ma:fieldId="{7ce9b38c-b499-4831-8a88-3662555f2a8a}" ma:sspId="755c0e60-3cfb-4199-92cf-3a58c40b78d9" ma:termSetId="94135b5c-d185-422b-b1bf-c14a81cea6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esson" ma:index="20" nillable="true" ma:displayName="Lesson" ma:description="Lesson" ma:internalName="Lesson">
      <xsd:simpleType>
        <xsd:restriction base="dms:Text"/>
      </xsd:simpleType>
    </xsd:element>
    <xsd:element name="CustomTags" ma:index="21" nillable="true" ma:displayName="Custom Tags" ma:description="Custom Tags" ma:internalName="CustomTags">
      <xsd:simpleType>
        <xsd:restriction base="dms:Text"/>
      </xsd:simpleType>
    </xsd:element>
    <xsd:element name="p3b32f49849d4c5882793bee0ae58cdc" ma:index="25" nillable="true" ma:taxonomy="true" ma:internalName="p3b32f49849d4c5882793bee0ae58cdc" ma:taxonomyFieldName="Resource_x0020_Category" ma:displayName="Resource Category" ma:default="" ma:fieldId="{93b32f49-849d-4c58-8279-3bee0ae58cdc}" ma:sspId="755c0e60-3cfb-4199-92cf-3a58c40b78d9" ma:termSetId="e4b2a4ff-4906-45bd-9d15-6587cc34cd3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3152c-cd75-4584-ad8a-33daf3a35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108c3b-b739-423d-b5ca-a8cac1b7a057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c83aea6f74463683c81f81eaadf82f xmlns="d1941d2a-d076-4273-99eb-19226b9f293d">
      <Terms xmlns="http://schemas.microsoft.com/office/infopath/2007/PartnerControls"/>
    </bec83aea6f74463683c81f81eaadf82f>
    <KS xmlns="d1941d2a-d076-4273-99eb-19226b9f293d">KS3</KS>
    <a17fe9f7c63344e5ac4838abacb674cd xmlns="d1941d2a-d076-4273-99eb-19226b9f293d">
      <Terms xmlns="http://schemas.microsoft.com/office/infopath/2007/PartnerControls"/>
    </a17fe9f7c63344e5ac4838abacb674cd>
    <p3b32f49849d4c5882793bee0ae58cdc xmlns="d1941d2a-d076-4273-99eb-19226b9f293d">
      <Terms xmlns="http://schemas.microsoft.com/office/infopath/2007/PartnerControls"/>
    </p3b32f49849d4c5882793bee0ae58cdc>
    <m4758a0b79b347659e35031e706cb531 xmlns="d1941d2a-d076-4273-99eb-19226b9f293d">
      <Terms xmlns="http://schemas.microsoft.com/office/infopath/2007/PartnerControls"/>
    </m4758a0b79b347659e35031e706cb531>
    <TaxCatchAll xmlns="d1941d2a-d076-4273-99eb-19226b9f293d"/>
    <CurriculumSubject xmlns="d1941d2a-d076-4273-99eb-19226b9f293d">Science</CurriculumSubject>
    <Year xmlns="d1941d2a-d076-4273-99eb-19226b9f293d" xsi:nil="true"/>
    <nce9b38cb49948318a883662555f2a8a xmlns="d1941d2a-d076-4273-99eb-19226b9f293d">
      <Terms xmlns="http://schemas.microsoft.com/office/infopath/2007/PartnerControls"/>
    </nce9b38cb49948318a883662555f2a8a>
    <Lesson xmlns="d1941d2a-d076-4273-99eb-19226b9f293d" xsi:nil="true"/>
    <CustomTags xmlns="d1941d2a-d076-4273-99eb-19226b9f293d" xsi:nil="true"/>
  </documentManagement>
</p:properties>
</file>

<file path=customXml/itemProps1.xml><?xml version="1.0" encoding="utf-8"?>
<ds:datastoreItem xmlns:ds="http://schemas.openxmlformats.org/officeDocument/2006/customXml" ds:itemID="{AC8FBCA0-139D-4FBE-A509-4C2B4608D497}"/>
</file>

<file path=customXml/itemProps2.xml><?xml version="1.0" encoding="utf-8"?>
<ds:datastoreItem xmlns:ds="http://schemas.openxmlformats.org/officeDocument/2006/customXml" ds:itemID="{98D5C891-D11B-4781-86C0-D9FFB6E335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F309C9-1037-499F-82FD-3A313E00DFFA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bf015d94-1967-4d5d-a47a-45c95061d47f"/>
    <ds:schemaRef ds:uri="http://schemas.microsoft.com/office/infopath/2007/PartnerControls"/>
    <ds:schemaRef ds:uri="http://purl.org/dc/terms/"/>
    <ds:schemaRef ds:uri="545be88d-533a-44a6-a359-20a12fc844ee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787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OpenDyslexic 3</vt:lpstr>
      <vt:lpstr>Office Theme</vt:lpstr>
      <vt:lpstr>Welcome to Science at Cambourne Village College</vt:lpstr>
      <vt:lpstr>Activities for today</vt:lpstr>
      <vt:lpstr>Section 1:    Take a piece of paper and draw what a scientist looks like.  You may choose to colour in your drawing.</vt:lpstr>
      <vt:lpstr>Think about your drawing (think about your answers – you don’t need to write them down)</vt:lpstr>
      <vt:lpstr>Now draw a picture of yourself doing science in school</vt:lpstr>
      <vt:lpstr>Compare your two drawings  (think about your answers – you don’t need to write them down)</vt:lpstr>
      <vt:lpstr>Section 2 </vt:lpstr>
      <vt:lpstr>Famous Scientists</vt:lpstr>
      <vt:lpstr>Researching Famous Scientists</vt:lpstr>
      <vt:lpstr>Everyone should find out the following:</vt:lpstr>
      <vt:lpstr>Some of you may also wish to find out the following: 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Science at Cambourne Village College</dc:title>
  <dc:creator>Rojin Jozi</dc:creator>
  <cp:lastModifiedBy>Rojin Jozi</cp:lastModifiedBy>
  <cp:revision>18</cp:revision>
  <dcterms:created xsi:type="dcterms:W3CDTF">2020-06-11T12:56:47Z</dcterms:created>
  <dcterms:modified xsi:type="dcterms:W3CDTF">2020-06-12T08:51:45Z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0x0101008208CFE888A0F842A3038B47414F73C8</vt:lpwstr>
  </property>
</Properties>
</file>