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4"/>
  </p:sldMasterIdLst>
  <p:sldIdLst>
    <p:sldId id="301" r:id="rId5"/>
    <p:sldId id="282" r:id="rId6"/>
    <p:sldId id="290" r:id="rId7"/>
    <p:sldId id="291" r:id="rId8"/>
    <p:sldId id="292" r:id="rId9"/>
    <p:sldId id="295" r:id="rId10"/>
    <p:sldId id="303" r:id="rId11"/>
    <p:sldId id="296" r:id="rId12"/>
    <p:sldId id="287" r:id="rId13"/>
    <p:sldId id="299" r:id="rId14"/>
    <p:sldId id="298" r:id="rId15"/>
    <p:sldId id="29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36EACF-CDF1-47C1-9C65-E2E375A63E49}" v="1" dt="2020-06-24T10:41:13.8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19" autoAdjust="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6/24/2020</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79133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6/24/2020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73977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6/24/2020</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63680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6/24/2020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65116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6/24/2020</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19386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6/24/2020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45993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6/24/2020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07174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6/24/2020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58143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6/24/2020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47817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6/24/2020</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928855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6/24/2020</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19146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6/24/2020</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8978907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youtube.com/watch?v=HMKkMi_Wggg&amp;feature=player_embedde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1.xml"/><Relationship Id="rId1" Type="http://schemas.openxmlformats.org/officeDocument/2006/relationships/themeOverride" Target="../theme/themeOverride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1.xml"/><Relationship Id="rId1" Type="http://schemas.openxmlformats.org/officeDocument/2006/relationships/themeOverride" Target="../theme/themeOverride3.xml"/></Relationships>
</file>

<file path=ppt/slides/_rels/slide9.xml.rels><?xml version="1.0" encoding="UTF-8" standalone="yes"?>
<Relationships xmlns="http://schemas.openxmlformats.org/package/2006/relationships"><Relationship Id="rId3" Type="http://schemas.openxmlformats.org/officeDocument/2006/relationships/hyperlink" Target="http://www.bbc.co.uk/ahistoryoftheworld/objects/kpnm6FD3TOaNri1gNPGJ1w" TargetMode="External"/><Relationship Id="rId7" Type="http://schemas.openxmlformats.org/officeDocument/2006/relationships/image" Target="../media/image9.jpeg"/><Relationship Id="rId2" Type="http://schemas.openxmlformats.org/officeDocument/2006/relationships/slideLayout" Target="../slideLayouts/slideLayout1.xml"/><Relationship Id="rId1" Type="http://schemas.openxmlformats.org/officeDocument/2006/relationships/themeOverride" Target="../theme/themeOverride4.xml"/><Relationship Id="rId6" Type="http://schemas.openxmlformats.org/officeDocument/2006/relationships/hyperlink" Target="https://www.bbc.co.uk/programmes/b00t7kyv" TargetMode="External"/><Relationship Id="rId5" Type="http://schemas.openxmlformats.org/officeDocument/2006/relationships/hyperlink" Target="https://www.britishmuseumshoponline.org/the-sutton-hoo-helmet.html" TargetMode="External"/><Relationship Id="rId4" Type="http://schemas.openxmlformats.org/officeDocument/2006/relationships/hyperlink" Target="https://www.nationaltrust.org.uk/sutton-ho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a:extLst>
              <a:ext uri="{FF2B5EF4-FFF2-40B4-BE49-F238E27FC236}">
                <a16:creationId xmlns:a16="http://schemas.microsoft.com/office/drawing/2014/main" id="{6040D12C-A9E2-4E90-93C3-19B0F24CF68B}"/>
              </a:ext>
            </a:extLst>
          </p:cNvPr>
          <p:cNvSpPr txBox="1">
            <a:spLocks/>
          </p:cNvSpPr>
          <p:nvPr/>
        </p:nvSpPr>
        <p:spPr>
          <a:xfrm>
            <a:off x="2971801" y="762000"/>
            <a:ext cx="6056243" cy="5527524"/>
          </a:xfrm>
          <a:prstGeom prst="rect">
            <a:avLst/>
          </a:prstGeom>
        </p:spPr>
        <p:txBody>
          <a:bodyPr>
            <a:normAutofit fontScale="92500" lnSpcReduction="20000"/>
          </a:bodyPr>
          <a:lstStyle>
            <a:defPPr>
              <a:defRPr lang="en-US"/>
            </a:defPPr>
            <a:lvl1pPr marL="0" algn="l" defTabSz="914377" rtl="0" eaLnBrk="1" latinLnBrk="0" hangingPunct="1">
              <a:defRPr sz="1867" kern="1200">
                <a:solidFill>
                  <a:schemeClr val="tx1"/>
                </a:solidFill>
                <a:latin typeface="+mn-lt"/>
                <a:ea typeface="+mn-ea"/>
                <a:cs typeface="+mn-cs"/>
              </a:defRPr>
            </a:lvl1pPr>
            <a:lvl2pPr marL="457189" algn="l" defTabSz="914377" rtl="0" eaLnBrk="1" latinLnBrk="0" hangingPunct="1">
              <a:defRPr sz="1867" kern="1200">
                <a:solidFill>
                  <a:schemeClr val="tx1"/>
                </a:solidFill>
                <a:latin typeface="+mn-lt"/>
                <a:ea typeface="+mn-ea"/>
                <a:cs typeface="+mn-cs"/>
              </a:defRPr>
            </a:lvl2pPr>
            <a:lvl3pPr marL="914377" algn="l" defTabSz="914377" rtl="0" eaLnBrk="1" latinLnBrk="0" hangingPunct="1">
              <a:defRPr sz="1867" kern="1200">
                <a:solidFill>
                  <a:schemeClr val="tx1"/>
                </a:solidFill>
                <a:latin typeface="+mn-lt"/>
                <a:ea typeface="+mn-ea"/>
                <a:cs typeface="+mn-cs"/>
              </a:defRPr>
            </a:lvl3pPr>
            <a:lvl4pPr marL="1371566" algn="l" defTabSz="914377" rtl="0" eaLnBrk="1" latinLnBrk="0" hangingPunct="1">
              <a:defRPr sz="1867" kern="1200">
                <a:solidFill>
                  <a:schemeClr val="tx1"/>
                </a:solidFill>
                <a:latin typeface="+mn-lt"/>
                <a:ea typeface="+mn-ea"/>
                <a:cs typeface="+mn-cs"/>
              </a:defRPr>
            </a:lvl4pPr>
            <a:lvl5pPr marL="1828754" algn="l" defTabSz="914377" rtl="0" eaLnBrk="1" latinLnBrk="0" hangingPunct="1">
              <a:defRPr sz="1867" kern="1200">
                <a:solidFill>
                  <a:schemeClr val="tx1"/>
                </a:solidFill>
                <a:latin typeface="+mn-lt"/>
                <a:ea typeface="+mn-ea"/>
                <a:cs typeface="+mn-cs"/>
              </a:defRPr>
            </a:lvl5pPr>
            <a:lvl6pPr marL="2285943" algn="l" defTabSz="914377" rtl="0" eaLnBrk="1" latinLnBrk="0" hangingPunct="1">
              <a:defRPr sz="1867" kern="1200">
                <a:solidFill>
                  <a:schemeClr val="tx1"/>
                </a:solidFill>
                <a:latin typeface="+mn-lt"/>
                <a:ea typeface="+mn-ea"/>
                <a:cs typeface="+mn-cs"/>
              </a:defRPr>
            </a:lvl6pPr>
            <a:lvl7pPr marL="2743131" algn="l" defTabSz="914377" rtl="0" eaLnBrk="1" latinLnBrk="0" hangingPunct="1">
              <a:defRPr sz="1867" kern="1200">
                <a:solidFill>
                  <a:schemeClr val="tx1"/>
                </a:solidFill>
                <a:latin typeface="+mn-lt"/>
                <a:ea typeface="+mn-ea"/>
                <a:cs typeface="+mn-cs"/>
              </a:defRPr>
            </a:lvl7pPr>
            <a:lvl8pPr marL="3200320" algn="l" defTabSz="914377" rtl="0" eaLnBrk="1" latinLnBrk="0" hangingPunct="1">
              <a:defRPr sz="1867" kern="1200">
                <a:solidFill>
                  <a:schemeClr val="tx1"/>
                </a:solidFill>
                <a:latin typeface="+mn-lt"/>
                <a:ea typeface="+mn-ea"/>
                <a:cs typeface="+mn-cs"/>
              </a:defRPr>
            </a:lvl8pPr>
            <a:lvl9pPr marL="3657509" algn="l" defTabSz="914377" rtl="0" eaLnBrk="1" latinLnBrk="0" hangingPunct="1">
              <a:defRPr sz="1867" kern="1200">
                <a:solidFill>
                  <a:schemeClr val="tx1"/>
                </a:solidFill>
                <a:latin typeface="+mn-lt"/>
                <a:ea typeface="+mn-ea"/>
                <a:cs typeface="+mn-cs"/>
              </a:defRPr>
            </a:lvl9pPr>
          </a:lstStyle>
          <a:p>
            <a:pPr algn="ctr"/>
            <a:r>
              <a:rPr lang="en-GB" sz="1929" dirty="0"/>
              <a:t>To do:</a:t>
            </a:r>
          </a:p>
          <a:p>
            <a:pPr marL="244916" indent="-244916" algn="ctr">
              <a:buFont typeface="Arial" panose="020B0604020202020204" pitchFamily="34" charset="0"/>
              <a:buAutoNum type="arabicParenR"/>
            </a:pPr>
            <a:endParaRPr lang="en-GB" sz="1929" dirty="0"/>
          </a:p>
          <a:p>
            <a:pPr marL="244916" indent="-244916" algn="ctr">
              <a:buFont typeface="Arial" panose="020B0604020202020204" pitchFamily="34" charset="0"/>
              <a:buAutoNum type="arabicParenR"/>
            </a:pPr>
            <a:r>
              <a:rPr lang="en-GB" sz="1929" dirty="0"/>
              <a:t>Get out your </a:t>
            </a:r>
          </a:p>
          <a:p>
            <a:pPr algn="ctr">
              <a:buFontTx/>
              <a:buChar char="-"/>
            </a:pPr>
            <a:r>
              <a:rPr lang="en-GB" sz="1929" dirty="0"/>
              <a:t>Class book/paper you are working on.  You must keep your notes.</a:t>
            </a:r>
          </a:p>
          <a:p>
            <a:pPr algn="ctr">
              <a:buFontTx/>
              <a:buChar char="-"/>
            </a:pPr>
            <a:r>
              <a:rPr lang="en-GB" sz="1929" dirty="0"/>
              <a:t>Pen/pencil and ruler</a:t>
            </a:r>
          </a:p>
          <a:p>
            <a:pPr algn="ctr">
              <a:buFontTx/>
              <a:buChar char="-"/>
            </a:pPr>
            <a:r>
              <a:rPr lang="en-GB" sz="1929" dirty="0"/>
              <a:t>Make sure your volume is on.</a:t>
            </a:r>
          </a:p>
          <a:p>
            <a:pPr algn="ctr">
              <a:buFontTx/>
              <a:buChar char="-"/>
            </a:pPr>
            <a:endParaRPr lang="en-GB" sz="1929" dirty="0"/>
          </a:p>
          <a:p>
            <a:pPr algn="ctr"/>
            <a:r>
              <a:rPr lang="en-GB" sz="1929" dirty="0"/>
              <a:t>2) Watch the video and pause when you need to complete activities. You will see this icon when you need to pause. You should resume the video once you have completed the task.</a:t>
            </a:r>
          </a:p>
          <a:p>
            <a:pPr algn="ctr"/>
            <a:endParaRPr lang="en-GB" sz="1929" dirty="0"/>
          </a:p>
          <a:p>
            <a:pPr algn="ctr"/>
            <a:endParaRPr lang="en-GB" sz="1929" dirty="0"/>
          </a:p>
          <a:p>
            <a:pPr algn="ctr"/>
            <a:endParaRPr lang="en-GB" sz="1929" dirty="0"/>
          </a:p>
          <a:p>
            <a:pPr algn="ctr"/>
            <a:endParaRPr lang="en-GB" sz="1929" dirty="0"/>
          </a:p>
          <a:p>
            <a:pPr algn="ctr"/>
            <a:endParaRPr lang="en-GB" sz="1929" dirty="0"/>
          </a:p>
          <a:p>
            <a:pPr algn="ctr"/>
            <a:endParaRPr lang="en-GB" sz="1929" dirty="0"/>
          </a:p>
          <a:p>
            <a:pPr algn="ctr"/>
            <a:endParaRPr lang="en-GB" sz="1929" dirty="0"/>
          </a:p>
          <a:p>
            <a:pPr algn="ctr"/>
            <a:r>
              <a:rPr lang="en-GB" sz="1929" dirty="0"/>
              <a:t>3) This icon will help point you to some of the answers your are looking for- remember to try your best!</a:t>
            </a:r>
          </a:p>
          <a:p>
            <a:pPr marL="244916" indent="-244916" algn="ctr">
              <a:buFont typeface="Arial" panose="020B0604020202020204" pitchFamily="34" charset="0"/>
              <a:buAutoNum type="arabicParenR"/>
            </a:pPr>
            <a:endParaRPr lang="en-GB" sz="1929" dirty="0"/>
          </a:p>
          <a:p>
            <a:pPr algn="ctr"/>
            <a:endParaRPr lang="en-GB" sz="1929" dirty="0"/>
          </a:p>
          <a:p>
            <a:pPr algn="ctr"/>
            <a:r>
              <a:rPr lang="en-GB" sz="1929" dirty="0"/>
              <a:t>4) Re-watch the video if you need to go over anything again. Email Miss Angell/Mr Green for further help.</a:t>
            </a:r>
          </a:p>
        </p:txBody>
      </p:sp>
      <p:sp>
        <p:nvSpPr>
          <p:cNvPr id="3" name="Speech Bubble: Oval 2">
            <a:extLst>
              <a:ext uri="{FF2B5EF4-FFF2-40B4-BE49-F238E27FC236}">
                <a16:creationId xmlns:a16="http://schemas.microsoft.com/office/drawing/2014/main" id="{C7AE9FA9-F3EA-446D-B61C-0D147B39BE68}"/>
              </a:ext>
            </a:extLst>
          </p:cNvPr>
          <p:cNvSpPr/>
          <p:nvPr/>
        </p:nvSpPr>
        <p:spPr>
          <a:xfrm>
            <a:off x="5350306" y="3508692"/>
            <a:ext cx="1917350" cy="366479"/>
          </a:xfrm>
          <a:prstGeom prst="wedgeEllipseCallout">
            <a:avLst>
              <a:gd name="adj1" fmla="val -2533"/>
              <a:gd name="adj2" fmla="val -10703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77" rtl="0" eaLnBrk="1" latinLnBrk="0" hangingPunct="1">
              <a:defRPr sz="1867" kern="1200">
                <a:solidFill>
                  <a:schemeClr val="tx1"/>
                </a:solidFill>
                <a:latin typeface="+mn-lt"/>
                <a:ea typeface="+mn-ea"/>
                <a:cs typeface="+mn-cs"/>
              </a:defRPr>
            </a:lvl1pPr>
            <a:lvl2pPr marL="457189" algn="l" defTabSz="914377" rtl="0" eaLnBrk="1" latinLnBrk="0" hangingPunct="1">
              <a:defRPr sz="1867" kern="1200">
                <a:solidFill>
                  <a:schemeClr val="tx1"/>
                </a:solidFill>
                <a:latin typeface="+mn-lt"/>
                <a:ea typeface="+mn-ea"/>
                <a:cs typeface="+mn-cs"/>
              </a:defRPr>
            </a:lvl2pPr>
            <a:lvl3pPr marL="914377" algn="l" defTabSz="914377" rtl="0" eaLnBrk="1" latinLnBrk="0" hangingPunct="1">
              <a:defRPr sz="1867" kern="1200">
                <a:solidFill>
                  <a:schemeClr val="tx1"/>
                </a:solidFill>
                <a:latin typeface="+mn-lt"/>
                <a:ea typeface="+mn-ea"/>
                <a:cs typeface="+mn-cs"/>
              </a:defRPr>
            </a:lvl3pPr>
            <a:lvl4pPr marL="1371566" algn="l" defTabSz="914377" rtl="0" eaLnBrk="1" latinLnBrk="0" hangingPunct="1">
              <a:defRPr sz="1867" kern="1200">
                <a:solidFill>
                  <a:schemeClr val="tx1"/>
                </a:solidFill>
                <a:latin typeface="+mn-lt"/>
                <a:ea typeface="+mn-ea"/>
                <a:cs typeface="+mn-cs"/>
              </a:defRPr>
            </a:lvl4pPr>
            <a:lvl5pPr marL="1828754" algn="l" defTabSz="914377" rtl="0" eaLnBrk="1" latinLnBrk="0" hangingPunct="1">
              <a:defRPr sz="1867" kern="1200">
                <a:solidFill>
                  <a:schemeClr val="tx1"/>
                </a:solidFill>
                <a:latin typeface="+mn-lt"/>
                <a:ea typeface="+mn-ea"/>
                <a:cs typeface="+mn-cs"/>
              </a:defRPr>
            </a:lvl5pPr>
            <a:lvl6pPr marL="2285943" algn="l" defTabSz="914377" rtl="0" eaLnBrk="1" latinLnBrk="0" hangingPunct="1">
              <a:defRPr sz="1867" kern="1200">
                <a:solidFill>
                  <a:schemeClr val="tx1"/>
                </a:solidFill>
                <a:latin typeface="+mn-lt"/>
                <a:ea typeface="+mn-ea"/>
                <a:cs typeface="+mn-cs"/>
              </a:defRPr>
            </a:lvl6pPr>
            <a:lvl7pPr marL="2743131" algn="l" defTabSz="914377" rtl="0" eaLnBrk="1" latinLnBrk="0" hangingPunct="1">
              <a:defRPr sz="1867" kern="1200">
                <a:solidFill>
                  <a:schemeClr val="tx1"/>
                </a:solidFill>
                <a:latin typeface="+mn-lt"/>
                <a:ea typeface="+mn-ea"/>
                <a:cs typeface="+mn-cs"/>
              </a:defRPr>
            </a:lvl7pPr>
            <a:lvl8pPr marL="3200320" algn="l" defTabSz="914377" rtl="0" eaLnBrk="1" latinLnBrk="0" hangingPunct="1">
              <a:defRPr sz="1867" kern="1200">
                <a:solidFill>
                  <a:schemeClr val="tx1"/>
                </a:solidFill>
                <a:latin typeface="+mn-lt"/>
                <a:ea typeface="+mn-ea"/>
                <a:cs typeface="+mn-cs"/>
              </a:defRPr>
            </a:lvl8pPr>
            <a:lvl9pPr marL="3657509" algn="l" defTabSz="914377" rtl="0" eaLnBrk="1" latinLnBrk="0" hangingPunct="1">
              <a:defRPr sz="1867" kern="1200">
                <a:solidFill>
                  <a:schemeClr val="tx1"/>
                </a:solidFill>
                <a:latin typeface="+mn-lt"/>
                <a:ea typeface="+mn-ea"/>
                <a:cs typeface="+mn-cs"/>
              </a:defRPr>
            </a:lvl9pPr>
          </a:lstStyle>
          <a:p>
            <a:pPr algn="ctr"/>
            <a:r>
              <a:rPr lang="en-GB" sz="1500" b="1" dirty="0"/>
              <a:t>Pause! </a:t>
            </a:r>
          </a:p>
        </p:txBody>
      </p:sp>
      <p:sp>
        <p:nvSpPr>
          <p:cNvPr id="5" name="Rectangle: Rounded Corners 4">
            <a:extLst>
              <a:ext uri="{FF2B5EF4-FFF2-40B4-BE49-F238E27FC236}">
                <a16:creationId xmlns:a16="http://schemas.microsoft.com/office/drawing/2014/main" id="{70009DA1-CD54-4732-BA18-C840887CC936}"/>
              </a:ext>
            </a:extLst>
          </p:cNvPr>
          <p:cNvSpPr/>
          <p:nvPr/>
        </p:nvSpPr>
        <p:spPr>
          <a:xfrm>
            <a:off x="5543578" y="4620706"/>
            <a:ext cx="1530804" cy="387804"/>
          </a:xfrm>
          <a:prstGeom prst="roundRect">
            <a:avLst>
              <a:gd name="adj" fmla="val 16667"/>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77" rtl="0" eaLnBrk="1" latinLnBrk="0" hangingPunct="1">
              <a:defRPr sz="1867" kern="1200">
                <a:solidFill>
                  <a:schemeClr val="tx1"/>
                </a:solidFill>
                <a:latin typeface="+mn-lt"/>
                <a:ea typeface="+mn-ea"/>
                <a:cs typeface="+mn-cs"/>
              </a:defRPr>
            </a:lvl1pPr>
            <a:lvl2pPr marL="457189" algn="l" defTabSz="914377" rtl="0" eaLnBrk="1" latinLnBrk="0" hangingPunct="1">
              <a:defRPr sz="1867" kern="1200">
                <a:solidFill>
                  <a:schemeClr val="tx1"/>
                </a:solidFill>
                <a:latin typeface="+mn-lt"/>
                <a:ea typeface="+mn-ea"/>
                <a:cs typeface="+mn-cs"/>
              </a:defRPr>
            </a:lvl2pPr>
            <a:lvl3pPr marL="914377" algn="l" defTabSz="914377" rtl="0" eaLnBrk="1" latinLnBrk="0" hangingPunct="1">
              <a:defRPr sz="1867" kern="1200">
                <a:solidFill>
                  <a:schemeClr val="tx1"/>
                </a:solidFill>
                <a:latin typeface="+mn-lt"/>
                <a:ea typeface="+mn-ea"/>
                <a:cs typeface="+mn-cs"/>
              </a:defRPr>
            </a:lvl3pPr>
            <a:lvl4pPr marL="1371566" algn="l" defTabSz="914377" rtl="0" eaLnBrk="1" latinLnBrk="0" hangingPunct="1">
              <a:defRPr sz="1867" kern="1200">
                <a:solidFill>
                  <a:schemeClr val="tx1"/>
                </a:solidFill>
                <a:latin typeface="+mn-lt"/>
                <a:ea typeface="+mn-ea"/>
                <a:cs typeface="+mn-cs"/>
              </a:defRPr>
            </a:lvl4pPr>
            <a:lvl5pPr marL="1828754" algn="l" defTabSz="914377" rtl="0" eaLnBrk="1" latinLnBrk="0" hangingPunct="1">
              <a:defRPr sz="1867" kern="1200">
                <a:solidFill>
                  <a:schemeClr val="tx1"/>
                </a:solidFill>
                <a:latin typeface="+mn-lt"/>
                <a:ea typeface="+mn-ea"/>
                <a:cs typeface="+mn-cs"/>
              </a:defRPr>
            </a:lvl5pPr>
            <a:lvl6pPr marL="2285943" algn="l" defTabSz="914377" rtl="0" eaLnBrk="1" latinLnBrk="0" hangingPunct="1">
              <a:defRPr sz="1867" kern="1200">
                <a:solidFill>
                  <a:schemeClr val="tx1"/>
                </a:solidFill>
                <a:latin typeface="+mn-lt"/>
                <a:ea typeface="+mn-ea"/>
                <a:cs typeface="+mn-cs"/>
              </a:defRPr>
            </a:lvl6pPr>
            <a:lvl7pPr marL="2743131" algn="l" defTabSz="914377" rtl="0" eaLnBrk="1" latinLnBrk="0" hangingPunct="1">
              <a:defRPr sz="1867" kern="1200">
                <a:solidFill>
                  <a:schemeClr val="tx1"/>
                </a:solidFill>
                <a:latin typeface="+mn-lt"/>
                <a:ea typeface="+mn-ea"/>
                <a:cs typeface="+mn-cs"/>
              </a:defRPr>
            </a:lvl7pPr>
            <a:lvl8pPr marL="3200320" algn="l" defTabSz="914377" rtl="0" eaLnBrk="1" latinLnBrk="0" hangingPunct="1">
              <a:defRPr sz="1867" kern="1200">
                <a:solidFill>
                  <a:schemeClr val="tx1"/>
                </a:solidFill>
                <a:latin typeface="+mn-lt"/>
                <a:ea typeface="+mn-ea"/>
                <a:cs typeface="+mn-cs"/>
              </a:defRPr>
            </a:lvl8pPr>
            <a:lvl9pPr marL="3657509" algn="l" defTabSz="914377" rtl="0" eaLnBrk="1" latinLnBrk="0" hangingPunct="1">
              <a:defRPr sz="1867" kern="1200">
                <a:solidFill>
                  <a:schemeClr val="tx1"/>
                </a:solidFill>
                <a:latin typeface="+mn-lt"/>
                <a:ea typeface="+mn-ea"/>
                <a:cs typeface="+mn-cs"/>
              </a:defRPr>
            </a:lvl9pPr>
          </a:lstStyle>
          <a:p>
            <a:pPr algn="ctr"/>
            <a:endParaRPr lang="en-GB" sz="750"/>
          </a:p>
        </p:txBody>
      </p:sp>
      <p:pic>
        <p:nvPicPr>
          <p:cNvPr id="4" name="Picture 4">
            <a:extLst>
              <a:ext uri="{FF2B5EF4-FFF2-40B4-BE49-F238E27FC236}">
                <a16:creationId xmlns:a16="http://schemas.microsoft.com/office/drawing/2014/main" id="{B5940322-BA81-8241-BAD2-CE8FA0BCA8DE}"/>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646159" y="4447755"/>
            <a:ext cx="2221611" cy="2204369"/>
          </a:xfrm>
          <a:prstGeom prst="rect">
            <a:avLst/>
          </a:prstGeom>
        </p:spPr>
      </p:pic>
    </p:spTree>
    <p:extLst>
      <p:ext uri="{BB962C8B-B14F-4D97-AF65-F5344CB8AC3E}">
        <p14:creationId xmlns:p14="http://schemas.microsoft.com/office/powerpoint/2010/main" val="36925426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extLst>
              <a:ext uri="{FF2B5EF4-FFF2-40B4-BE49-F238E27FC236}">
                <a16:creationId xmlns:a16="http://schemas.microsoft.com/office/drawing/2014/main" id="{8CA6D137-3538-4305-A2F3-E138123CDA4D}"/>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04800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a:extLst>
              <a:ext uri="{FF2B5EF4-FFF2-40B4-BE49-F238E27FC236}">
                <a16:creationId xmlns:a16="http://schemas.microsoft.com/office/drawing/2014/main" id="{6EB3C39F-11F0-4334-9154-04639FCA9BAF}"/>
              </a:ext>
            </a:extLst>
          </p:cNvPr>
          <p:cNvSpPr>
            <a:spLocks noGrp="1"/>
          </p:cNvSpPr>
          <p:nvPr>
            <p:ph type="title"/>
          </p:nvPr>
        </p:nvSpPr>
        <p:spPr>
          <a:xfrm>
            <a:off x="257101" y="2834640"/>
            <a:ext cx="2266180" cy="1188720"/>
          </a:xfrm>
        </p:spPr>
        <p:txBody>
          <a:bodyPr>
            <a:normAutofit fontScale="90000"/>
          </a:bodyPr>
          <a:lstStyle/>
          <a:p>
            <a:pPr algn="ctr"/>
            <a:r>
              <a:rPr lang="en-GB" b="1" u="sng" dirty="0"/>
              <a:t>OPTIONAL READING</a:t>
            </a:r>
            <a:br>
              <a:rPr lang="en-GB" dirty="0"/>
            </a:br>
            <a:r>
              <a:rPr lang="en-GB" dirty="0"/>
              <a:t>A History of the World in 100 Objects – Neil MacGregor</a:t>
            </a:r>
          </a:p>
        </p:txBody>
      </p:sp>
    </p:spTree>
    <p:extLst>
      <p:ext uri="{BB962C8B-B14F-4D97-AF65-F5344CB8AC3E}">
        <p14:creationId xmlns:p14="http://schemas.microsoft.com/office/powerpoint/2010/main" val="541986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FBA1FCA1-D673-4944-A8C1-039BC1C8BF44}"/>
              </a:ext>
            </a:extLst>
          </p:cNvPr>
          <p:cNvPicPr>
            <a:picLocks noGrp="1" noChangeAspect="1" noChangeArrowheads="1"/>
          </p:cNvPicPr>
          <p:nvPr>
            <p:ph idx="1"/>
          </p:nvPr>
        </p:nvPicPr>
        <p:blipFill>
          <a:blip r:embed="rId2" cstate="email">
            <a:extLst>
              <a:ext uri="{28A0092B-C50C-407E-A947-70E740481C1C}">
                <a14:useLocalDpi xmlns:a14="http://schemas.microsoft.com/office/drawing/2010/main"/>
              </a:ext>
            </a:extLst>
          </a:blip>
          <a:srcRect/>
          <a:stretch>
            <a:fillRect/>
          </a:stretch>
        </p:blipFill>
        <p:spPr bwMode="auto">
          <a:xfrm>
            <a:off x="844952" y="1"/>
            <a:ext cx="988041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49017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134">
            <a:extLst>
              <a:ext uri="{FF2B5EF4-FFF2-40B4-BE49-F238E27FC236}">
                <a16:creationId xmlns:a16="http://schemas.microsoft.com/office/drawing/2014/main" id="{1DDC3EF6-2EA5-44B3-94C7-9DDA67A12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29" name="Rectangle 136">
            <a:extLst>
              <a:ext uri="{FF2B5EF4-FFF2-40B4-BE49-F238E27FC236}">
                <a16:creationId xmlns:a16="http://schemas.microsoft.com/office/drawing/2014/main" id="{87925A9A-E9FA-496E-9C09-7C2845E006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030" name="Rectangle 138">
            <a:extLst>
              <a:ext uri="{FF2B5EF4-FFF2-40B4-BE49-F238E27FC236}">
                <a16:creationId xmlns:a16="http://schemas.microsoft.com/office/drawing/2014/main" id="{2073ABB4-E164-4CBF-ADFF-25552BB79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31" name="Rectangle 140">
            <a:extLst>
              <a:ext uri="{FF2B5EF4-FFF2-40B4-BE49-F238E27FC236}">
                <a16:creationId xmlns:a16="http://schemas.microsoft.com/office/drawing/2014/main" id="{587D26DA-9773-4A0E-B213-DDF20A1F1F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a:extLst>
              <a:ext uri="{FF2B5EF4-FFF2-40B4-BE49-F238E27FC236}">
                <a16:creationId xmlns:a16="http://schemas.microsoft.com/office/drawing/2014/main" id="{07389E2B-7755-4733-B6A9-858299717F62}"/>
              </a:ext>
            </a:extLst>
          </p:cNvPr>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a:stretch/>
        </p:blipFill>
        <p:spPr bwMode="auto">
          <a:xfrm rot="5400000">
            <a:off x="2885850" y="831129"/>
            <a:ext cx="6738667" cy="51957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2651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 name="Rectangle 36">
            <a:extLst>
              <a:ext uri="{FF2B5EF4-FFF2-40B4-BE49-F238E27FC236}">
                <a16:creationId xmlns:a16="http://schemas.microsoft.com/office/drawing/2014/main" id="{E08D4B6A-8113-4DFB-B82E-B60CAC8E0A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44" name="Rectangle 38">
            <a:extLst>
              <a:ext uri="{FF2B5EF4-FFF2-40B4-BE49-F238E27FC236}">
                <a16:creationId xmlns:a16="http://schemas.microsoft.com/office/drawing/2014/main" id="{9822E561-F97C-4CBB-A9A6-A6BF6317B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E1FC5398-C628-478A-822A-BE6CBC51559B}"/>
              </a:ext>
            </a:extLst>
          </p:cNvPr>
          <p:cNvSpPr>
            <a:spLocks noGrp="1"/>
          </p:cNvSpPr>
          <p:nvPr>
            <p:ph type="ctrTitle"/>
          </p:nvPr>
        </p:nvSpPr>
        <p:spPr>
          <a:xfrm>
            <a:off x="638620" y="863695"/>
            <a:ext cx="5646433" cy="3779995"/>
          </a:xfrm>
        </p:spPr>
        <p:txBody>
          <a:bodyPr anchor="ctr">
            <a:normAutofit/>
          </a:bodyPr>
          <a:lstStyle/>
          <a:p>
            <a:pPr>
              <a:lnSpc>
                <a:spcPct val="90000"/>
              </a:lnSpc>
            </a:pPr>
            <a:r>
              <a:rPr lang="en-US" sz="3200" cap="none" dirty="0">
                <a:solidFill>
                  <a:srgbClr val="FFFFFF"/>
                </a:solidFill>
                <a:latin typeface="Calibri Light" panose="020F0302020204030204" pitchFamily="34" charset="0"/>
                <a:cs typeface="Calibri Light" panose="020F0302020204030204" pitchFamily="34" charset="0"/>
              </a:rPr>
              <a:t>Just as World War Two was about to start in 1939,  this helmet was dug out of the ground in Suffolk……..</a:t>
            </a:r>
            <a:br>
              <a:rPr lang="en-US" sz="3200" cap="none" dirty="0">
                <a:solidFill>
                  <a:srgbClr val="FFFFFF"/>
                </a:solidFill>
                <a:latin typeface="Calibri Light" panose="020F0302020204030204" pitchFamily="34" charset="0"/>
                <a:cs typeface="Calibri Light" panose="020F0302020204030204" pitchFamily="34" charset="0"/>
              </a:rPr>
            </a:br>
            <a:br>
              <a:rPr lang="en-US" sz="3200" cap="none" dirty="0">
                <a:solidFill>
                  <a:srgbClr val="FFFFFF"/>
                </a:solidFill>
                <a:latin typeface="Calibri Light" panose="020F0302020204030204" pitchFamily="34" charset="0"/>
                <a:cs typeface="Calibri Light" panose="020F0302020204030204" pitchFamily="34" charset="0"/>
              </a:rPr>
            </a:br>
            <a:endParaRPr lang="en-US" sz="3200" dirty="0">
              <a:solidFill>
                <a:srgbClr val="FFFFFF"/>
              </a:solidFill>
              <a:latin typeface="Calibri Light" panose="020F0302020204030204" pitchFamily="34" charset="0"/>
              <a:cs typeface="Calibri Light" panose="020F0302020204030204" pitchFamily="34" charset="0"/>
            </a:endParaRPr>
          </a:p>
        </p:txBody>
      </p:sp>
      <p:sp>
        <p:nvSpPr>
          <p:cNvPr id="45" name="Rectangle 40">
            <a:extLst>
              <a:ext uri="{FF2B5EF4-FFF2-40B4-BE49-F238E27FC236}">
                <a16:creationId xmlns:a16="http://schemas.microsoft.com/office/drawing/2014/main" id="{B01B0E58-A5C8-4CDA-A2E0-35DF94E59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pic>
        <p:nvPicPr>
          <p:cNvPr id="18" name="Picture 17" descr="A picture containing animal&#10;&#10;Description automatically generated">
            <a:extLst>
              <a:ext uri="{FF2B5EF4-FFF2-40B4-BE49-F238E27FC236}">
                <a16:creationId xmlns:a16="http://schemas.microsoft.com/office/drawing/2014/main" id="{B8D03183-6A82-4918-BD0F-D3581D358C9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584803" y="220633"/>
            <a:ext cx="4814333" cy="6416734"/>
          </a:xfrm>
          <a:prstGeom prst="rect">
            <a:avLst/>
          </a:prstGeom>
        </p:spPr>
      </p:pic>
    </p:spTree>
    <p:extLst>
      <p:ext uri="{BB962C8B-B14F-4D97-AF65-F5344CB8AC3E}">
        <p14:creationId xmlns:p14="http://schemas.microsoft.com/office/powerpoint/2010/main" val="67487362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circle(in)">
                                      <p:cBhvr>
                                        <p:cTn id="7" dur="2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6C8E6EB-4C59-429B-97E4-72A058CFC4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B5B90362-AFCC-46A9-B41C-A257A8C5B3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F71EF7F1-38BA-471D-8CD4-2A9AE8E355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C0524398-BFB4-4C4A-8317-83B8729F9B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17">
            <a:extLst>
              <a:ext uri="{FF2B5EF4-FFF2-40B4-BE49-F238E27FC236}">
                <a16:creationId xmlns:a16="http://schemas.microsoft.com/office/drawing/2014/main" id="{E08D4B6A-8113-4DFB-B82E-B60CAC8E0A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0" name="Rectangle 19">
            <a:extLst>
              <a:ext uri="{FF2B5EF4-FFF2-40B4-BE49-F238E27FC236}">
                <a16:creationId xmlns:a16="http://schemas.microsoft.com/office/drawing/2014/main" id="{9822E561-F97C-4CBB-A9A6-A6BF6317B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0BE92AEB-4893-4801-B771-EEEB05672AF5}"/>
              </a:ext>
            </a:extLst>
          </p:cNvPr>
          <p:cNvSpPr>
            <a:spLocks noGrp="1"/>
          </p:cNvSpPr>
          <p:nvPr>
            <p:ph type="title"/>
          </p:nvPr>
        </p:nvSpPr>
        <p:spPr>
          <a:xfrm>
            <a:off x="299051" y="863695"/>
            <a:ext cx="4056193" cy="5560218"/>
          </a:xfrm>
        </p:spPr>
        <p:txBody>
          <a:bodyPr vert="horz" lIns="91440" tIns="45720" rIns="91440" bIns="45720" rtlCol="0" anchor="ctr">
            <a:noAutofit/>
          </a:bodyPr>
          <a:lstStyle/>
          <a:p>
            <a:br>
              <a:rPr lang="en-GB" sz="3200" dirty="0">
                <a:latin typeface="Calibri Light" panose="020F0302020204030204" pitchFamily="34" charset="0"/>
                <a:cs typeface="Calibri Light" panose="020F0302020204030204" pitchFamily="34" charset="0"/>
              </a:rPr>
            </a:br>
            <a:br>
              <a:rPr lang="en-GB" sz="2400" dirty="0">
                <a:latin typeface="Calibri Light" panose="020F0302020204030204" pitchFamily="34" charset="0"/>
                <a:cs typeface="Calibri Light" panose="020F0302020204030204" pitchFamily="34" charset="0"/>
              </a:rPr>
            </a:br>
            <a:br>
              <a:rPr lang="en-GB" sz="2400" dirty="0">
                <a:latin typeface="Calibri Light" panose="020F0302020204030204" pitchFamily="34" charset="0"/>
                <a:cs typeface="Calibri Light" panose="020F0302020204030204" pitchFamily="34" charset="0"/>
              </a:rPr>
            </a:br>
            <a:br>
              <a:rPr lang="en-GB" sz="2400" dirty="0">
                <a:latin typeface="Calibri Light" panose="020F0302020204030204" pitchFamily="34" charset="0"/>
                <a:cs typeface="Calibri Light" panose="020F0302020204030204" pitchFamily="34" charset="0"/>
              </a:rPr>
            </a:br>
            <a:br>
              <a:rPr lang="en-GB" sz="2400" dirty="0">
                <a:latin typeface="Calibri Light" panose="020F0302020204030204" pitchFamily="34" charset="0"/>
                <a:cs typeface="Calibri Light" panose="020F0302020204030204" pitchFamily="34" charset="0"/>
              </a:rPr>
            </a:br>
            <a:br>
              <a:rPr lang="en-GB" sz="2400" dirty="0">
                <a:latin typeface="Calibri Light" panose="020F0302020204030204" pitchFamily="34" charset="0"/>
                <a:cs typeface="Calibri Light" panose="020F0302020204030204" pitchFamily="34" charset="0"/>
              </a:rPr>
            </a:br>
            <a:endParaRPr lang="en-US" dirty="0">
              <a:solidFill>
                <a:schemeClr val="tx1"/>
              </a:solidFill>
              <a:latin typeface="Calibri Light" panose="020F0302020204030204" pitchFamily="34" charset="0"/>
              <a:cs typeface="Calibri Light" panose="020F0302020204030204" pitchFamily="34" charset="0"/>
            </a:endParaRPr>
          </a:p>
        </p:txBody>
      </p:sp>
      <p:sp>
        <p:nvSpPr>
          <p:cNvPr id="22" name="Rectangle 21">
            <a:extLst>
              <a:ext uri="{FF2B5EF4-FFF2-40B4-BE49-F238E27FC236}">
                <a16:creationId xmlns:a16="http://schemas.microsoft.com/office/drawing/2014/main" id="{B01B0E58-A5C8-4CDA-A2E0-35DF94E59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pic>
        <p:nvPicPr>
          <p:cNvPr id="5" name="Content Placeholder 4" descr="A close up of a map&#10;&#10;Description automatically generated">
            <a:extLst>
              <a:ext uri="{FF2B5EF4-FFF2-40B4-BE49-F238E27FC236}">
                <a16:creationId xmlns:a16="http://schemas.microsoft.com/office/drawing/2014/main" id="{95580735-9BD5-4CE4-BEF0-49CF5B797A16}"/>
              </a:ext>
            </a:extLst>
          </p:cNvPr>
          <p:cNvPicPr>
            <a:picLocks noGrp="1" noChangeAspect="1"/>
          </p:cNvPicPr>
          <p:nvPr>
            <p:ph idx="1"/>
          </p:nvPr>
        </p:nvPicPr>
        <p:blipFill rotWithShape="1">
          <a:blip r:embed="rId2" cstate="email">
            <a:extLst>
              <a:ext uri="{28A0092B-C50C-407E-A947-70E740481C1C}">
                <a14:useLocalDpi xmlns:a14="http://schemas.microsoft.com/office/drawing/2010/main"/>
              </a:ext>
            </a:extLst>
          </a:blip>
          <a:srcRect r="-2" b="-2"/>
          <a:stretch/>
        </p:blipFill>
        <p:spPr>
          <a:xfrm>
            <a:off x="4547330" y="6908"/>
            <a:ext cx="7537705" cy="6857990"/>
          </a:xfrm>
          <a:prstGeom prst="rect">
            <a:avLst/>
          </a:prstGeom>
        </p:spPr>
      </p:pic>
      <p:sp>
        <p:nvSpPr>
          <p:cNvPr id="3" name="Rectangle 2">
            <a:extLst>
              <a:ext uri="{FF2B5EF4-FFF2-40B4-BE49-F238E27FC236}">
                <a16:creationId xmlns:a16="http://schemas.microsoft.com/office/drawing/2014/main" id="{C131856D-331C-4082-95DC-F20E5DB6B237}"/>
              </a:ext>
            </a:extLst>
          </p:cNvPr>
          <p:cNvSpPr/>
          <p:nvPr/>
        </p:nvSpPr>
        <p:spPr>
          <a:xfrm>
            <a:off x="305500" y="663516"/>
            <a:ext cx="3908710" cy="5447645"/>
          </a:xfrm>
          <a:prstGeom prst="rect">
            <a:avLst/>
          </a:prstGeom>
        </p:spPr>
        <p:txBody>
          <a:bodyPr wrap="square">
            <a:spAutoFit/>
          </a:bodyPr>
          <a:lstStyle/>
          <a:p>
            <a:r>
              <a:rPr lang="en-GB" sz="2800" dirty="0">
                <a:solidFill>
                  <a:srgbClr val="FFFFFF"/>
                </a:solidFill>
                <a:latin typeface="Calibri Light" panose="020F0302020204030204" pitchFamily="34" charset="0"/>
                <a:cs typeface="Calibri Light" panose="020F0302020204030204" pitchFamily="34" charset="0"/>
              </a:rPr>
              <a:t>Archaeologists investigated a number of mounds at Sutton </a:t>
            </a:r>
            <a:r>
              <a:rPr lang="en-GB" sz="2800" dirty="0" err="1">
                <a:solidFill>
                  <a:srgbClr val="FFFFFF"/>
                </a:solidFill>
                <a:latin typeface="Calibri Light" panose="020F0302020204030204" pitchFamily="34" charset="0"/>
                <a:cs typeface="Calibri Light" panose="020F0302020204030204" pitchFamily="34" charset="0"/>
              </a:rPr>
              <a:t>Hoo</a:t>
            </a:r>
            <a:r>
              <a:rPr lang="en-GB" sz="2800" dirty="0">
                <a:solidFill>
                  <a:srgbClr val="FFFFFF"/>
                </a:solidFill>
                <a:latin typeface="Calibri Light" panose="020F0302020204030204" pitchFamily="34" charset="0"/>
                <a:cs typeface="Calibri Light" panose="020F0302020204030204" pitchFamily="34" charset="0"/>
              </a:rPr>
              <a:t> in England.</a:t>
            </a:r>
          </a:p>
          <a:p>
            <a:r>
              <a:rPr lang="en-GB" sz="2800" dirty="0">
                <a:solidFill>
                  <a:srgbClr val="FFFFFF"/>
                </a:solidFill>
                <a:latin typeface="Calibri Light" panose="020F0302020204030204" pitchFamily="34" charset="0"/>
                <a:cs typeface="Calibri Light" panose="020F0302020204030204" pitchFamily="34" charset="0"/>
              </a:rPr>
              <a:t>They found the remains of an Anglo-Saxon ship and a huge </a:t>
            </a:r>
            <a:r>
              <a:rPr lang="en-GB" sz="2800" i="1" dirty="0">
                <a:solidFill>
                  <a:srgbClr val="FFFFFF"/>
                </a:solidFill>
                <a:latin typeface="Calibri Light" panose="020F0302020204030204" pitchFamily="34" charset="0"/>
                <a:cs typeface="Calibri Light" panose="020F0302020204030204" pitchFamily="34" charset="0"/>
              </a:rPr>
              <a:t>cache</a:t>
            </a:r>
            <a:r>
              <a:rPr lang="en-GB" sz="2800" dirty="0">
                <a:solidFill>
                  <a:srgbClr val="FFFFFF"/>
                </a:solidFill>
                <a:latin typeface="Calibri Light" panose="020F0302020204030204" pitchFamily="34" charset="0"/>
                <a:cs typeface="Calibri Light" panose="020F0302020204030204" pitchFamily="34" charset="0"/>
              </a:rPr>
              <a:t> of seventh-century royal treasure.</a:t>
            </a:r>
          </a:p>
          <a:p>
            <a:endParaRPr lang="en-GB" sz="2800" dirty="0">
              <a:solidFill>
                <a:srgbClr val="FFFFFF"/>
              </a:solidFill>
              <a:latin typeface="Calibri Light" panose="020F0302020204030204" pitchFamily="34" charset="0"/>
              <a:cs typeface="Calibri Light" panose="020F0302020204030204" pitchFamily="34" charset="0"/>
            </a:endParaRPr>
          </a:p>
          <a:p>
            <a:endParaRPr lang="en-GB" sz="2800" dirty="0">
              <a:solidFill>
                <a:srgbClr val="FFFFFF"/>
              </a:solidFill>
              <a:latin typeface="Calibri Light" panose="020F0302020204030204" pitchFamily="34" charset="0"/>
              <a:cs typeface="Calibri Light" panose="020F0302020204030204" pitchFamily="34" charset="0"/>
            </a:endParaRPr>
          </a:p>
          <a:p>
            <a:pPr algn="ctr"/>
            <a:r>
              <a:rPr lang="en-GB" sz="2000" i="1" dirty="0">
                <a:solidFill>
                  <a:srgbClr val="FF0000"/>
                </a:solidFill>
              </a:rPr>
              <a:t>Cache: a collection of items stored in a hidden place</a:t>
            </a:r>
            <a:endParaRPr lang="en-GB" sz="1600" i="1" dirty="0">
              <a:solidFill>
                <a:srgbClr val="FF0000"/>
              </a:solidFill>
              <a:latin typeface="Calibri Light" panose="020F0302020204030204" pitchFamily="34" charset="0"/>
              <a:cs typeface="Calibri Light" panose="020F0302020204030204" pitchFamily="34" charset="0"/>
            </a:endParaRPr>
          </a:p>
        </p:txBody>
      </p:sp>
      <p:pic>
        <p:nvPicPr>
          <p:cNvPr id="6" name="Picture 5" descr="A large green field with trees in the background&#10;&#10;Description automatically generated">
            <a:extLst>
              <a:ext uri="{FF2B5EF4-FFF2-40B4-BE49-F238E27FC236}">
                <a16:creationId xmlns:a16="http://schemas.microsoft.com/office/drawing/2014/main" id="{AFFC26D1-D871-4656-8500-9D4B4D0B31F9}"/>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533520" y="4690565"/>
            <a:ext cx="4135017" cy="2170884"/>
          </a:xfrm>
          <a:prstGeom prst="rect">
            <a:avLst/>
          </a:prstGeom>
        </p:spPr>
      </p:pic>
    </p:spTree>
    <p:extLst>
      <p:ext uri="{BB962C8B-B14F-4D97-AF65-F5344CB8AC3E}">
        <p14:creationId xmlns:p14="http://schemas.microsoft.com/office/powerpoint/2010/main" val="121603338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 name="Rectangle 26">
            <a:extLst>
              <a:ext uri="{FF2B5EF4-FFF2-40B4-BE49-F238E27FC236}">
                <a16:creationId xmlns:a16="http://schemas.microsoft.com/office/drawing/2014/main" id="{E6C8E6EB-4C59-429B-97E4-72A058CFC4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42" name="Rectangle 28">
            <a:extLst>
              <a:ext uri="{FF2B5EF4-FFF2-40B4-BE49-F238E27FC236}">
                <a16:creationId xmlns:a16="http://schemas.microsoft.com/office/drawing/2014/main" id="{B5B90362-AFCC-46A9-B41C-A257A8C5B3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43" name="Rectangle 30">
            <a:extLst>
              <a:ext uri="{FF2B5EF4-FFF2-40B4-BE49-F238E27FC236}">
                <a16:creationId xmlns:a16="http://schemas.microsoft.com/office/drawing/2014/main" id="{F71EF7F1-38BA-471D-8CD4-2A9AE8E355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4" name="Rectangle 32">
            <a:extLst>
              <a:ext uri="{FF2B5EF4-FFF2-40B4-BE49-F238E27FC236}">
                <a16:creationId xmlns:a16="http://schemas.microsoft.com/office/drawing/2014/main" id="{C0524398-BFB4-4C4A-8317-83B8729F9B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45" name="Rectangle 34">
            <a:extLst>
              <a:ext uri="{FF2B5EF4-FFF2-40B4-BE49-F238E27FC236}">
                <a16:creationId xmlns:a16="http://schemas.microsoft.com/office/drawing/2014/main" id="{E08D4B6A-8113-4DFB-B82E-B60CAC8E0A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46" name="Rectangle 36">
            <a:extLst>
              <a:ext uri="{FF2B5EF4-FFF2-40B4-BE49-F238E27FC236}">
                <a16:creationId xmlns:a16="http://schemas.microsoft.com/office/drawing/2014/main" id="{9822E561-F97C-4CBB-A9A6-A6BF6317B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0BE92AEB-4893-4801-B771-EEEB05672AF5}"/>
              </a:ext>
            </a:extLst>
          </p:cNvPr>
          <p:cNvSpPr>
            <a:spLocks noGrp="1"/>
          </p:cNvSpPr>
          <p:nvPr>
            <p:ph type="title"/>
          </p:nvPr>
        </p:nvSpPr>
        <p:spPr>
          <a:xfrm>
            <a:off x="7674014" y="2279782"/>
            <a:ext cx="4517965" cy="3779995"/>
          </a:xfrm>
        </p:spPr>
        <p:txBody>
          <a:bodyPr vert="horz" lIns="91440" tIns="45720" rIns="91440" bIns="45720" rtlCol="0" anchor="ctr">
            <a:noAutofit/>
          </a:bodyPr>
          <a:lstStyle/>
          <a:p>
            <a:pPr>
              <a:lnSpc>
                <a:spcPct val="90000"/>
              </a:lnSpc>
            </a:pPr>
            <a:br>
              <a:rPr lang="en-US" dirty="0">
                <a:solidFill>
                  <a:schemeClr val="tx1"/>
                </a:solidFill>
                <a:latin typeface="Calibri Light" panose="020F0302020204030204" pitchFamily="34" charset="0"/>
                <a:cs typeface="Calibri Light" panose="020F0302020204030204" pitchFamily="34" charset="0"/>
              </a:rPr>
            </a:br>
            <a:br>
              <a:rPr lang="en-US" dirty="0">
                <a:solidFill>
                  <a:schemeClr val="tx1"/>
                </a:solidFill>
                <a:latin typeface="Calibri Light" panose="020F0302020204030204" pitchFamily="34" charset="0"/>
                <a:cs typeface="Calibri Light" panose="020F0302020204030204" pitchFamily="34" charset="0"/>
              </a:rPr>
            </a:br>
            <a:br>
              <a:rPr lang="en-US" dirty="0">
                <a:solidFill>
                  <a:schemeClr val="tx1"/>
                </a:solidFill>
                <a:latin typeface="Calibri Light" panose="020F0302020204030204" pitchFamily="34" charset="0"/>
                <a:cs typeface="Calibri Light" panose="020F0302020204030204" pitchFamily="34" charset="0"/>
              </a:rPr>
            </a:br>
            <a:r>
              <a:rPr lang="en-US" sz="1800" dirty="0">
                <a:solidFill>
                  <a:schemeClr val="accent1"/>
                </a:solidFill>
                <a:latin typeface="Calibri Light" panose="020F0302020204030204" pitchFamily="34" charset="0"/>
                <a:cs typeface="Calibri Light" panose="020F0302020204030204" pitchFamily="34" charset="0"/>
                <a:hlinkClick r:id="rId2">
                  <a:extLst>
                    <a:ext uri="{A12FA001-AC4F-418D-AE19-62706E023703}">
                      <ahyp:hlinkClr xmlns:ahyp="http://schemas.microsoft.com/office/drawing/2018/hyperlinkcolor" val="tx"/>
                    </a:ext>
                  </a:extLst>
                </a:hlinkClick>
              </a:rPr>
              <a:t>https://www.youtube.com/watch?v=HMKkMi_Wggg&amp;feature=player_embedded</a:t>
            </a:r>
            <a:br>
              <a:rPr lang="en-US" dirty="0">
                <a:solidFill>
                  <a:schemeClr val="tx1"/>
                </a:solidFill>
                <a:latin typeface="Calibri Light" panose="020F0302020204030204" pitchFamily="34" charset="0"/>
                <a:cs typeface="Calibri Light" panose="020F0302020204030204" pitchFamily="34" charset="0"/>
              </a:rPr>
            </a:br>
            <a:br>
              <a:rPr lang="en-US" dirty="0">
                <a:solidFill>
                  <a:schemeClr val="tx1"/>
                </a:solidFill>
                <a:latin typeface="Calibri Light" panose="020F0302020204030204" pitchFamily="34" charset="0"/>
                <a:cs typeface="Calibri Light" panose="020F0302020204030204" pitchFamily="34" charset="0"/>
              </a:rPr>
            </a:br>
            <a:endParaRPr lang="en-US" dirty="0">
              <a:solidFill>
                <a:schemeClr val="tx1"/>
              </a:solidFill>
              <a:latin typeface="Calibri Light" panose="020F0302020204030204" pitchFamily="34" charset="0"/>
              <a:cs typeface="Calibri Light" panose="020F0302020204030204" pitchFamily="34" charset="0"/>
            </a:endParaRPr>
          </a:p>
        </p:txBody>
      </p:sp>
      <p:pic>
        <p:nvPicPr>
          <p:cNvPr id="7" name="Content Placeholder 6">
            <a:extLst>
              <a:ext uri="{FF2B5EF4-FFF2-40B4-BE49-F238E27FC236}">
                <a16:creationId xmlns:a16="http://schemas.microsoft.com/office/drawing/2014/main" id="{E21FD218-8072-4F60-AC45-DEFC6A3C1148}"/>
              </a:ext>
            </a:extLst>
          </p:cNvPr>
          <p:cNvPicPr>
            <a:picLocks noGrp="1" noChangeAspect="1"/>
          </p:cNvPicPr>
          <p:nvPr>
            <p:ph idx="1"/>
          </p:nvPr>
        </p:nvPicPr>
        <p:blipFill rotWithShape="1">
          <a:blip r:embed="rId3" cstate="email">
            <a:extLst>
              <a:ext uri="{28A0092B-C50C-407E-A947-70E740481C1C}">
                <a14:useLocalDpi xmlns:a14="http://schemas.microsoft.com/office/drawing/2010/main"/>
              </a:ext>
            </a:extLst>
          </a:blip>
          <a:srcRect/>
          <a:stretch/>
        </p:blipFill>
        <p:spPr>
          <a:xfrm>
            <a:off x="20" y="10"/>
            <a:ext cx="7537685" cy="6857990"/>
          </a:xfrm>
          <a:prstGeom prst="rect">
            <a:avLst/>
          </a:prstGeom>
        </p:spPr>
      </p:pic>
      <p:sp>
        <p:nvSpPr>
          <p:cNvPr id="47" name="Rectangle 38">
            <a:extLst>
              <a:ext uri="{FF2B5EF4-FFF2-40B4-BE49-F238E27FC236}">
                <a16:creationId xmlns:a16="http://schemas.microsoft.com/office/drawing/2014/main" id="{B01B0E58-A5C8-4CDA-A2E0-35DF94E59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09235"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89084672"/>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A picture containing animal&#10;&#10;Description automatically generated">
            <a:extLst>
              <a:ext uri="{FF2B5EF4-FFF2-40B4-BE49-F238E27FC236}">
                <a16:creationId xmlns:a16="http://schemas.microsoft.com/office/drawing/2014/main" id="{789E8B7E-411E-4CF8-ADB3-FFAFAE7F759A}"/>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22861" y="22332"/>
            <a:ext cx="4637078" cy="6857530"/>
          </a:xfrm>
          <a:prstGeom prst="rect">
            <a:avLst/>
          </a:prstGeom>
        </p:spPr>
      </p:pic>
      <p:pic>
        <p:nvPicPr>
          <p:cNvPr id="4" name="Picture 3" descr="A picture containing piece, black, hand, close&#10;&#10;Description automatically generated">
            <a:extLst>
              <a:ext uri="{FF2B5EF4-FFF2-40B4-BE49-F238E27FC236}">
                <a16:creationId xmlns:a16="http://schemas.microsoft.com/office/drawing/2014/main" id="{8C0AF224-1A46-47F4-8B9C-36FBBBA77B79}"/>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4628829" y="10"/>
            <a:ext cx="7563171" cy="4266944"/>
          </a:xfrm>
          <a:prstGeom prst="rect">
            <a:avLst/>
          </a:prstGeom>
        </p:spPr>
      </p:pic>
      <p:sp>
        <p:nvSpPr>
          <p:cNvPr id="37" name="Rectangle 36">
            <a:extLst>
              <a:ext uri="{FF2B5EF4-FFF2-40B4-BE49-F238E27FC236}">
                <a16:creationId xmlns:a16="http://schemas.microsoft.com/office/drawing/2014/main" id="{457E30F7-3253-4621-AB18-6A383D3A38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498" y="4267831"/>
            <a:ext cx="7552502" cy="2590169"/>
          </a:xfrm>
          <a:prstGeom prst="rect">
            <a:avLst/>
          </a:prstGeom>
          <a:solidFill>
            <a:srgbClr val="465359"/>
          </a:solidFill>
          <a:ln w="6350" cmpd="sng">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E1FC5398-C628-478A-822A-BE6CBC51559B}"/>
              </a:ext>
            </a:extLst>
          </p:cNvPr>
          <p:cNvSpPr>
            <a:spLocks noGrp="1"/>
          </p:cNvSpPr>
          <p:nvPr>
            <p:ph type="ctrTitle"/>
          </p:nvPr>
        </p:nvSpPr>
        <p:spPr>
          <a:xfrm>
            <a:off x="4913818" y="4619105"/>
            <a:ext cx="6767981" cy="2034557"/>
          </a:xfrm>
        </p:spPr>
        <p:txBody>
          <a:bodyPr>
            <a:noAutofit/>
          </a:bodyPr>
          <a:lstStyle/>
          <a:p>
            <a:pPr algn="ctr">
              <a:lnSpc>
                <a:spcPct val="90000"/>
              </a:lnSpc>
            </a:pPr>
            <a:br>
              <a:rPr lang="en-US" sz="900" dirty="0">
                <a:solidFill>
                  <a:srgbClr val="FFFFFF"/>
                </a:solidFill>
              </a:rPr>
            </a:br>
            <a:br>
              <a:rPr lang="en-US" sz="2800" cap="none" dirty="0">
                <a:solidFill>
                  <a:srgbClr val="FFFFFF"/>
                </a:solidFill>
                <a:latin typeface="Calibri Light" panose="020F0302020204030204" pitchFamily="34" charset="0"/>
                <a:cs typeface="Calibri Light" panose="020F0302020204030204" pitchFamily="34" charset="0"/>
              </a:rPr>
            </a:br>
            <a:r>
              <a:rPr lang="en-US" sz="2800" i="1" cap="none" dirty="0">
                <a:solidFill>
                  <a:srgbClr val="FFFFFF"/>
                </a:solidFill>
                <a:latin typeface="Calibri Light" panose="020F0302020204030204" pitchFamily="34" charset="0"/>
                <a:cs typeface="Calibri Light" panose="020F0302020204030204" pitchFamily="34" charset="0"/>
              </a:rPr>
              <a:t>- How old do you think this is?</a:t>
            </a:r>
            <a:br>
              <a:rPr lang="en-US" sz="2800" i="1" cap="none" dirty="0">
                <a:solidFill>
                  <a:srgbClr val="FFFFFF"/>
                </a:solidFill>
                <a:latin typeface="Calibri Light" panose="020F0302020204030204" pitchFamily="34" charset="0"/>
                <a:cs typeface="Calibri Light" panose="020F0302020204030204" pitchFamily="34" charset="0"/>
              </a:rPr>
            </a:br>
            <a:r>
              <a:rPr lang="en-US" sz="2800" i="1" cap="none" dirty="0">
                <a:solidFill>
                  <a:srgbClr val="FFFFFF"/>
                </a:solidFill>
                <a:latin typeface="Calibri Light" panose="020F0302020204030204" pitchFamily="34" charset="0"/>
                <a:cs typeface="Calibri Light" panose="020F0302020204030204" pitchFamily="34" charset="0"/>
              </a:rPr>
              <a:t>- Which parts have been better preserved?</a:t>
            </a:r>
            <a:br>
              <a:rPr lang="en-US" sz="2800" i="1" cap="none" dirty="0">
                <a:solidFill>
                  <a:srgbClr val="FFFFFF"/>
                </a:solidFill>
                <a:latin typeface="Calibri Light" panose="020F0302020204030204" pitchFamily="34" charset="0"/>
                <a:cs typeface="Calibri Light" panose="020F0302020204030204" pitchFamily="34" charset="0"/>
              </a:rPr>
            </a:br>
            <a:r>
              <a:rPr lang="en-US" sz="2800" i="1" cap="none" dirty="0">
                <a:solidFill>
                  <a:srgbClr val="FFFFFF"/>
                </a:solidFill>
                <a:latin typeface="Calibri Light" panose="020F0302020204030204" pitchFamily="34" charset="0"/>
                <a:cs typeface="Calibri Light" panose="020F0302020204030204" pitchFamily="34" charset="0"/>
              </a:rPr>
              <a:t>- How good would this helmet be at protecting its owner?</a:t>
            </a:r>
            <a:br>
              <a:rPr lang="en-US" sz="2800" i="1" cap="none" dirty="0">
                <a:solidFill>
                  <a:srgbClr val="FFFFFF"/>
                </a:solidFill>
                <a:latin typeface="Calibri Light" panose="020F0302020204030204" pitchFamily="34" charset="0"/>
                <a:cs typeface="Calibri Light" panose="020F0302020204030204" pitchFamily="34" charset="0"/>
              </a:rPr>
            </a:br>
            <a:r>
              <a:rPr lang="en-US" sz="2800" i="1" cap="none" dirty="0">
                <a:solidFill>
                  <a:srgbClr val="FFFFFF"/>
                </a:solidFill>
                <a:latin typeface="Calibri Light" panose="020F0302020204030204" pitchFamily="34" charset="0"/>
                <a:cs typeface="Calibri Light" panose="020F0302020204030204" pitchFamily="34" charset="0"/>
              </a:rPr>
              <a:t>- Can you spot </a:t>
            </a:r>
            <a:r>
              <a:rPr lang="en-GB" sz="2800" i="1" cap="none" dirty="0">
                <a:solidFill>
                  <a:srgbClr val="FFFFFF"/>
                </a:solidFill>
                <a:latin typeface="Calibri Light" panose="020F0302020204030204" pitchFamily="34" charset="0"/>
                <a:cs typeface="Calibri Light" panose="020F0302020204030204" pitchFamily="34" charset="0"/>
              </a:rPr>
              <a:t>the beast</a:t>
            </a:r>
            <a:r>
              <a:rPr lang="en-US" sz="2800" i="1" cap="none" dirty="0">
                <a:solidFill>
                  <a:srgbClr val="FFFFFF"/>
                </a:solidFill>
                <a:latin typeface="Calibri Light" panose="020F0302020204030204" pitchFamily="34" charset="0"/>
                <a:cs typeface="Calibri Light" panose="020F0302020204030204" pitchFamily="34" charset="0"/>
              </a:rPr>
              <a:t> on the helmet?</a:t>
            </a:r>
            <a:endParaRPr lang="en-US" sz="2800" i="1" dirty="0">
              <a:solidFill>
                <a:srgbClr val="FFFFFF"/>
              </a:solidFill>
              <a:latin typeface="Calibri Light" panose="020F0302020204030204" pitchFamily="34" charset="0"/>
              <a:cs typeface="Calibri Light" panose="020F0302020204030204" pitchFamily="34" charset="0"/>
            </a:endParaRPr>
          </a:p>
        </p:txBody>
      </p:sp>
      <p:sp>
        <p:nvSpPr>
          <p:cNvPr id="39" name="Rectangle 38">
            <a:extLst>
              <a:ext uri="{FF2B5EF4-FFF2-40B4-BE49-F238E27FC236}">
                <a16:creationId xmlns:a16="http://schemas.microsoft.com/office/drawing/2014/main" id="{B305829B-9491-4F93-8853-9BCABA78FD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498" y="4220158"/>
            <a:ext cx="7554921" cy="9144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41" name="Rectangle 40">
            <a:extLst>
              <a:ext uri="{FF2B5EF4-FFF2-40B4-BE49-F238E27FC236}">
                <a16:creationId xmlns:a16="http://schemas.microsoft.com/office/drawing/2014/main" id="{51F966F2-031A-4EA8-B214-62BED34FFE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1359" y="-460"/>
            <a:ext cx="9144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E51A646B-FBA7-4706-84AC-6F14C3240552}"/>
              </a:ext>
            </a:extLst>
          </p:cNvPr>
          <p:cNvSpPr txBox="1"/>
          <p:nvPr/>
        </p:nvSpPr>
        <p:spPr>
          <a:xfrm>
            <a:off x="104172" y="192554"/>
            <a:ext cx="3946967" cy="1200329"/>
          </a:xfrm>
          <a:prstGeom prst="rect">
            <a:avLst/>
          </a:prstGeom>
          <a:noFill/>
        </p:spPr>
        <p:txBody>
          <a:bodyPr wrap="square" rtlCol="0">
            <a:spAutoFit/>
          </a:bodyPr>
          <a:lstStyle/>
          <a:p>
            <a:pPr algn="ctr"/>
            <a:r>
              <a:rPr lang="en-GB" dirty="0">
                <a:solidFill>
                  <a:schemeClr val="bg1"/>
                </a:solidFill>
              </a:rPr>
              <a:t>The eyes and wings of the beast are inlaid with garnets which came from India or Sri Lanka!</a:t>
            </a:r>
          </a:p>
          <a:p>
            <a:pPr algn="ctr"/>
            <a:r>
              <a:rPr lang="en-GB" i="1" dirty="0">
                <a:solidFill>
                  <a:schemeClr val="bg1"/>
                </a:solidFill>
              </a:rPr>
              <a:t>What does this tell us?</a:t>
            </a:r>
          </a:p>
        </p:txBody>
      </p:sp>
      <p:cxnSp>
        <p:nvCxnSpPr>
          <p:cNvPr id="7" name="Straight Arrow Connector 6">
            <a:extLst>
              <a:ext uri="{FF2B5EF4-FFF2-40B4-BE49-F238E27FC236}">
                <a16:creationId xmlns:a16="http://schemas.microsoft.com/office/drawing/2014/main" id="{ACD19865-1CD6-44F9-A88B-4223AA4F2B77}"/>
              </a:ext>
            </a:extLst>
          </p:cNvPr>
          <p:cNvCxnSpPr/>
          <p:nvPr/>
        </p:nvCxnSpPr>
        <p:spPr>
          <a:xfrm>
            <a:off x="3305701" y="976195"/>
            <a:ext cx="2708476" cy="416688"/>
          </a:xfrm>
          <a:prstGeom prst="straightConnector1">
            <a:avLst/>
          </a:prstGeom>
          <a:ln w="28575">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3" name="Speech Bubble: Oval 2">
            <a:extLst>
              <a:ext uri="{FF2B5EF4-FFF2-40B4-BE49-F238E27FC236}">
                <a16:creationId xmlns:a16="http://schemas.microsoft.com/office/drawing/2014/main" id="{70EA15C4-653E-5548-BC06-829841F261B9}"/>
              </a:ext>
            </a:extLst>
          </p:cNvPr>
          <p:cNvSpPr/>
          <p:nvPr/>
        </p:nvSpPr>
        <p:spPr>
          <a:xfrm>
            <a:off x="572509" y="5679225"/>
            <a:ext cx="4225799" cy="807712"/>
          </a:xfrm>
          <a:prstGeom prst="wedgeEllipseCallout">
            <a:avLst>
              <a:gd name="adj1" fmla="val -2533"/>
              <a:gd name="adj2" fmla="val -10703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77" rtl="0" eaLnBrk="1" latinLnBrk="0" hangingPunct="1">
              <a:defRPr sz="1867" kern="1200">
                <a:solidFill>
                  <a:schemeClr val="tx1"/>
                </a:solidFill>
                <a:latin typeface="+mn-lt"/>
                <a:ea typeface="+mn-ea"/>
                <a:cs typeface="+mn-cs"/>
              </a:defRPr>
            </a:lvl1pPr>
            <a:lvl2pPr marL="457189" algn="l" defTabSz="914377" rtl="0" eaLnBrk="1" latinLnBrk="0" hangingPunct="1">
              <a:defRPr sz="1867" kern="1200">
                <a:solidFill>
                  <a:schemeClr val="tx1"/>
                </a:solidFill>
                <a:latin typeface="+mn-lt"/>
                <a:ea typeface="+mn-ea"/>
                <a:cs typeface="+mn-cs"/>
              </a:defRPr>
            </a:lvl2pPr>
            <a:lvl3pPr marL="914377" algn="l" defTabSz="914377" rtl="0" eaLnBrk="1" latinLnBrk="0" hangingPunct="1">
              <a:defRPr sz="1867" kern="1200">
                <a:solidFill>
                  <a:schemeClr val="tx1"/>
                </a:solidFill>
                <a:latin typeface="+mn-lt"/>
                <a:ea typeface="+mn-ea"/>
                <a:cs typeface="+mn-cs"/>
              </a:defRPr>
            </a:lvl3pPr>
            <a:lvl4pPr marL="1371566" algn="l" defTabSz="914377" rtl="0" eaLnBrk="1" latinLnBrk="0" hangingPunct="1">
              <a:defRPr sz="1867" kern="1200">
                <a:solidFill>
                  <a:schemeClr val="tx1"/>
                </a:solidFill>
                <a:latin typeface="+mn-lt"/>
                <a:ea typeface="+mn-ea"/>
                <a:cs typeface="+mn-cs"/>
              </a:defRPr>
            </a:lvl4pPr>
            <a:lvl5pPr marL="1828754" algn="l" defTabSz="914377" rtl="0" eaLnBrk="1" latinLnBrk="0" hangingPunct="1">
              <a:defRPr sz="1867" kern="1200">
                <a:solidFill>
                  <a:schemeClr val="tx1"/>
                </a:solidFill>
                <a:latin typeface="+mn-lt"/>
                <a:ea typeface="+mn-ea"/>
                <a:cs typeface="+mn-cs"/>
              </a:defRPr>
            </a:lvl5pPr>
            <a:lvl6pPr marL="2285943" algn="l" defTabSz="914377" rtl="0" eaLnBrk="1" latinLnBrk="0" hangingPunct="1">
              <a:defRPr sz="1867" kern="1200">
                <a:solidFill>
                  <a:schemeClr val="tx1"/>
                </a:solidFill>
                <a:latin typeface="+mn-lt"/>
                <a:ea typeface="+mn-ea"/>
                <a:cs typeface="+mn-cs"/>
              </a:defRPr>
            </a:lvl6pPr>
            <a:lvl7pPr marL="2743131" algn="l" defTabSz="914377" rtl="0" eaLnBrk="1" latinLnBrk="0" hangingPunct="1">
              <a:defRPr sz="1867" kern="1200">
                <a:solidFill>
                  <a:schemeClr val="tx1"/>
                </a:solidFill>
                <a:latin typeface="+mn-lt"/>
                <a:ea typeface="+mn-ea"/>
                <a:cs typeface="+mn-cs"/>
              </a:defRPr>
            </a:lvl7pPr>
            <a:lvl8pPr marL="3200320" algn="l" defTabSz="914377" rtl="0" eaLnBrk="1" latinLnBrk="0" hangingPunct="1">
              <a:defRPr sz="1867" kern="1200">
                <a:solidFill>
                  <a:schemeClr val="tx1"/>
                </a:solidFill>
                <a:latin typeface="+mn-lt"/>
                <a:ea typeface="+mn-ea"/>
                <a:cs typeface="+mn-cs"/>
              </a:defRPr>
            </a:lvl8pPr>
            <a:lvl9pPr marL="3657509" algn="l" defTabSz="914377" rtl="0" eaLnBrk="1" latinLnBrk="0" hangingPunct="1">
              <a:defRPr sz="1867" kern="1200">
                <a:solidFill>
                  <a:schemeClr val="tx1"/>
                </a:solidFill>
                <a:latin typeface="+mn-lt"/>
                <a:ea typeface="+mn-ea"/>
                <a:cs typeface="+mn-cs"/>
              </a:defRPr>
            </a:lvl9pPr>
          </a:lstStyle>
          <a:p>
            <a:pPr algn="ctr"/>
            <a:r>
              <a:rPr lang="en-GB" sz="1700" b="1" dirty="0"/>
              <a:t>Pause and have a go at the questions!</a:t>
            </a:r>
          </a:p>
        </p:txBody>
      </p:sp>
    </p:spTree>
    <p:extLst>
      <p:ext uri="{BB962C8B-B14F-4D97-AF65-F5344CB8AC3E}">
        <p14:creationId xmlns:p14="http://schemas.microsoft.com/office/powerpoint/2010/main" val="636617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 name="Rectangle 51">
            <a:extLst>
              <a:ext uri="{FF2B5EF4-FFF2-40B4-BE49-F238E27FC236}">
                <a16:creationId xmlns:a16="http://schemas.microsoft.com/office/drawing/2014/main" id="{E6C8E6EB-4C59-429B-97E4-72A058CFC4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54" name="Rectangle 53">
            <a:extLst>
              <a:ext uri="{FF2B5EF4-FFF2-40B4-BE49-F238E27FC236}">
                <a16:creationId xmlns:a16="http://schemas.microsoft.com/office/drawing/2014/main" id="{B5B90362-AFCC-46A9-B41C-A257A8C5B3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56" name="Rectangle 55">
            <a:extLst>
              <a:ext uri="{FF2B5EF4-FFF2-40B4-BE49-F238E27FC236}">
                <a16:creationId xmlns:a16="http://schemas.microsoft.com/office/drawing/2014/main" id="{F71EF7F1-38BA-471D-8CD4-2A9AE8E355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58" name="Rectangle 57">
            <a:extLst>
              <a:ext uri="{FF2B5EF4-FFF2-40B4-BE49-F238E27FC236}">
                <a16:creationId xmlns:a16="http://schemas.microsoft.com/office/drawing/2014/main" id="{C0524398-BFB4-4C4A-8317-83B8729F9B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60" name="Rectangle 59">
            <a:extLst>
              <a:ext uri="{FF2B5EF4-FFF2-40B4-BE49-F238E27FC236}">
                <a16:creationId xmlns:a16="http://schemas.microsoft.com/office/drawing/2014/main" id="{E08D4B6A-8113-4DFB-B82E-B60CAC8E0A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62" name="Rectangle 61">
            <a:extLst>
              <a:ext uri="{FF2B5EF4-FFF2-40B4-BE49-F238E27FC236}">
                <a16:creationId xmlns:a16="http://schemas.microsoft.com/office/drawing/2014/main" id="{9822E561-F97C-4CBB-A9A6-A6BF6317B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0BE92AEB-4893-4801-B771-EEEB05672AF5}"/>
              </a:ext>
            </a:extLst>
          </p:cNvPr>
          <p:cNvSpPr>
            <a:spLocks noGrp="1"/>
          </p:cNvSpPr>
          <p:nvPr>
            <p:ph type="title"/>
          </p:nvPr>
        </p:nvSpPr>
        <p:spPr>
          <a:xfrm>
            <a:off x="332220" y="2590316"/>
            <a:ext cx="3817633" cy="838684"/>
          </a:xfrm>
        </p:spPr>
        <p:txBody>
          <a:bodyPr vert="horz" lIns="91440" tIns="45720" rIns="91440" bIns="45720" rtlCol="0" anchor="ctr">
            <a:normAutofit fontScale="90000"/>
          </a:bodyPr>
          <a:lstStyle/>
          <a:p>
            <a:pPr>
              <a:lnSpc>
                <a:spcPct val="90000"/>
              </a:lnSpc>
            </a:pPr>
            <a:r>
              <a:rPr lang="en-US" sz="3600" cap="none" dirty="0">
                <a:solidFill>
                  <a:schemeClr val="tx1"/>
                </a:solidFill>
                <a:latin typeface="Calibri Light" panose="020F0302020204030204" pitchFamily="34" charset="0"/>
                <a:cs typeface="Calibri Light" panose="020F0302020204030204" pitchFamily="34" charset="0"/>
              </a:rPr>
              <a:t>A reconstruction of the Sutton </a:t>
            </a:r>
            <a:r>
              <a:rPr lang="en-US" sz="3600" cap="none" dirty="0" err="1">
                <a:solidFill>
                  <a:schemeClr val="tx1"/>
                </a:solidFill>
                <a:latin typeface="Calibri Light" panose="020F0302020204030204" pitchFamily="34" charset="0"/>
                <a:cs typeface="Calibri Light" panose="020F0302020204030204" pitchFamily="34" charset="0"/>
              </a:rPr>
              <a:t>Hoo</a:t>
            </a:r>
            <a:r>
              <a:rPr lang="en-US" sz="3600" cap="none" dirty="0">
                <a:solidFill>
                  <a:schemeClr val="tx1"/>
                </a:solidFill>
                <a:latin typeface="Calibri Light" panose="020F0302020204030204" pitchFamily="34" charset="0"/>
                <a:cs typeface="Calibri Light" panose="020F0302020204030204" pitchFamily="34" charset="0"/>
              </a:rPr>
              <a:t> Helmet</a:t>
            </a:r>
            <a:br>
              <a:rPr lang="en-US" sz="2000" dirty="0">
                <a:solidFill>
                  <a:schemeClr val="tx1"/>
                </a:solidFill>
              </a:rPr>
            </a:br>
            <a:br>
              <a:rPr lang="en-US" sz="2000" dirty="0">
                <a:solidFill>
                  <a:schemeClr val="tx1"/>
                </a:solidFill>
              </a:rPr>
            </a:br>
            <a:br>
              <a:rPr lang="en-US" sz="2000" dirty="0">
                <a:solidFill>
                  <a:schemeClr val="tx1"/>
                </a:solidFill>
              </a:rPr>
            </a:br>
            <a:br>
              <a:rPr lang="en-US" sz="2000" dirty="0">
                <a:solidFill>
                  <a:schemeClr val="tx1"/>
                </a:solidFill>
              </a:rPr>
            </a:br>
            <a:br>
              <a:rPr lang="en-US" sz="2000" dirty="0">
                <a:solidFill>
                  <a:schemeClr val="tx1"/>
                </a:solidFill>
              </a:rPr>
            </a:br>
            <a:endParaRPr lang="en-US" sz="2000" dirty="0">
              <a:solidFill>
                <a:schemeClr val="tx1"/>
              </a:solidFill>
            </a:endParaRPr>
          </a:p>
        </p:txBody>
      </p:sp>
      <p:sp>
        <p:nvSpPr>
          <p:cNvPr id="64" name="Rectangle 63">
            <a:extLst>
              <a:ext uri="{FF2B5EF4-FFF2-40B4-BE49-F238E27FC236}">
                <a16:creationId xmlns:a16="http://schemas.microsoft.com/office/drawing/2014/main" id="{B01B0E58-A5C8-4CDA-A2E0-35DF94E59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pic>
        <p:nvPicPr>
          <p:cNvPr id="6" name="Content Placeholder 5" descr="A picture containing helmet, holding, pair, old&#10;&#10;Description automatically generated">
            <a:extLst>
              <a:ext uri="{FF2B5EF4-FFF2-40B4-BE49-F238E27FC236}">
                <a16:creationId xmlns:a16="http://schemas.microsoft.com/office/drawing/2014/main" id="{5328186E-A9FC-44A2-A000-58F0CAA75FD2}"/>
              </a:ext>
            </a:extLst>
          </p:cNvPr>
          <p:cNvPicPr>
            <a:picLocks noGrp="1" noChangeAspect="1"/>
          </p:cNvPicPr>
          <p:nvPr>
            <p:ph idx="1"/>
          </p:nvPr>
        </p:nvPicPr>
        <p:blipFill rotWithShape="1">
          <a:blip r:embed="rId2" cstate="email">
            <a:extLst>
              <a:ext uri="{28A0092B-C50C-407E-A947-70E740481C1C}">
                <a14:useLocalDpi xmlns:a14="http://schemas.microsoft.com/office/drawing/2010/main"/>
              </a:ext>
            </a:extLst>
          </a:blip>
          <a:srcRect/>
          <a:stretch/>
        </p:blipFill>
        <p:spPr>
          <a:xfrm>
            <a:off x="4654295" y="10"/>
            <a:ext cx="7537705" cy="6857990"/>
          </a:xfrm>
          <a:prstGeom prst="rect">
            <a:avLst/>
          </a:prstGeom>
        </p:spPr>
      </p:pic>
    </p:spTree>
    <p:extLst>
      <p:ext uri="{BB962C8B-B14F-4D97-AF65-F5344CB8AC3E}">
        <p14:creationId xmlns:p14="http://schemas.microsoft.com/office/powerpoint/2010/main" val="1006838276"/>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5FEF4-8153-F245-9EA4-05DA0C48FE6D}"/>
              </a:ext>
            </a:extLst>
          </p:cNvPr>
          <p:cNvSpPr>
            <a:spLocks noGrp="1"/>
          </p:cNvSpPr>
          <p:nvPr>
            <p:ph type="title"/>
          </p:nvPr>
        </p:nvSpPr>
        <p:spPr/>
        <p:txBody>
          <a:bodyPr/>
          <a:lstStyle/>
          <a:p>
            <a:pPr algn="ctr"/>
            <a:r>
              <a:rPr lang="en-GB" sz="2800" b="1" u="sng" dirty="0">
                <a:solidFill>
                  <a:schemeClr val="bg1"/>
                </a:solidFill>
                <a:latin typeface="Calibri Light" panose="020F0302020204030204" pitchFamily="34" charset="0"/>
                <a:cs typeface="Calibri Light" panose="020F0302020204030204" pitchFamily="34" charset="0"/>
              </a:rPr>
              <a:t>‘The Dark Ages’….really?!?!</a:t>
            </a:r>
            <a:br>
              <a:rPr lang="en-GB" sz="2800" b="1" u="sng" dirty="0">
                <a:solidFill>
                  <a:schemeClr val="bg1"/>
                </a:solidFill>
                <a:latin typeface="Calibri Light" panose="020F0302020204030204" pitchFamily="34" charset="0"/>
                <a:cs typeface="Calibri Light" panose="020F0302020204030204" pitchFamily="34" charset="0"/>
              </a:rPr>
            </a:br>
            <a:endParaRPr lang="en-US" dirty="0">
              <a:solidFill>
                <a:schemeClr val="bg1"/>
              </a:solidFill>
            </a:endParaRPr>
          </a:p>
        </p:txBody>
      </p:sp>
      <p:sp>
        <p:nvSpPr>
          <p:cNvPr id="5" name="Content Placeholder 4">
            <a:extLst>
              <a:ext uri="{FF2B5EF4-FFF2-40B4-BE49-F238E27FC236}">
                <a16:creationId xmlns:a16="http://schemas.microsoft.com/office/drawing/2014/main" id="{7D41B7DF-803B-7B45-AC0C-8CE6E410F078}"/>
              </a:ext>
            </a:extLst>
          </p:cNvPr>
          <p:cNvSpPr>
            <a:spLocks noGrp="1"/>
          </p:cNvSpPr>
          <p:nvPr>
            <p:ph idx="1"/>
          </p:nvPr>
        </p:nvSpPr>
        <p:spPr>
          <a:xfrm>
            <a:off x="550954" y="1566469"/>
            <a:ext cx="11408213" cy="3943515"/>
          </a:xfrm>
          <a:prstGeom prst="rect">
            <a:avLst/>
          </a:prstGeom>
        </p:spPr>
        <p:txBody>
          <a:bodyPr wrap="square">
            <a:spAutoFit/>
          </a:bodyPr>
          <a:lstStyle/>
          <a:p>
            <a:pPr algn="ctr" fontAlgn="base"/>
            <a:endParaRPr lang="en-GB" sz="3200" b="1" u="sng" dirty="0">
              <a:solidFill>
                <a:schemeClr val="bg1"/>
              </a:solidFill>
              <a:latin typeface="Calibri Light" panose="020F0302020204030204" pitchFamily="34" charset="0"/>
              <a:cs typeface="Calibri Light" panose="020F0302020204030204" pitchFamily="34" charset="0"/>
            </a:endParaRPr>
          </a:p>
          <a:p>
            <a:pPr fontAlgn="base"/>
            <a:r>
              <a:rPr lang="en-GB" sz="2800" b="1" dirty="0">
                <a:solidFill>
                  <a:schemeClr val="bg1"/>
                </a:solidFill>
                <a:latin typeface="Calibri Light" panose="020F0302020204030204" pitchFamily="34" charset="0"/>
                <a:cs typeface="Calibri Light" panose="020F0302020204030204" pitchFamily="34" charset="0"/>
              </a:rPr>
              <a:t>Sutton Hoo changed ideas.</a:t>
            </a:r>
            <a:endParaRPr lang="en-GB" sz="3200" b="1" dirty="0">
              <a:solidFill>
                <a:schemeClr val="bg1"/>
              </a:solidFill>
              <a:latin typeface="Calibri Light" panose="020F0302020204030204" pitchFamily="34" charset="0"/>
              <a:cs typeface="Calibri Light" panose="020F0302020204030204" pitchFamily="34" charset="0"/>
            </a:endParaRPr>
          </a:p>
          <a:p>
            <a:pPr marL="342900" indent="-342900" fontAlgn="base">
              <a:buFont typeface="Arial" panose="020B0604020202020204" pitchFamily="34" charset="0"/>
              <a:buChar char="•"/>
            </a:pPr>
            <a:r>
              <a:rPr lang="en-GB" sz="2800" dirty="0">
                <a:solidFill>
                  <a:schemeClr val="bg1"/>
                </a:solidFill>
                <a:latin typeface="Calibri Light" panose="020F0302020204030204" pitchFamily="34" charset="0"/>
                <a:cs typeface="Calibri Light" panose="020F0302020204030204" pitchFamily="34" charset="0"/>
              </a:rPr>
              <a:t>The riches found at Sutton Hoo forced many Historians to change their views on the ‘Dark Ages’ (500-1500)</a:t>
            </a:r>
          </a:p>
          <a:p>
            <a:pPr marL="342900" indent="-342900" fontAlgn="base">
              <a:buFont typeface="Arial" panose="020B0604020202020204" pitchFamily="34" charset="0"/>
              <a:buChar char="•"/>
            </a:pPr>
            <a:r>
              <a:rPr lang="en-GB" sz="2800" dirty="0">
                <a:solidFill>
                  <a:schemeClr val="bg1"/>
                </a:solidFill>
                <a:latin typeface="Calibri Light" panose="020F0302020204030204" pitchFamily="34" charset="0"/>
                <a:cs typeface="Calibri Light" panose="020F0302020204030204" pitchFamily="34" charset="0"/>
              </a:rPr>
              <a:t>It caused historians to re-think  the idea of ‘Dark Age’ following the end of Roman rule and showed that the Anglo-Saxons were capable of great sophistication and had a network of international contacts beyond Britain.</a:t>
            </a:r>
            <a:endParaRPr lang="en-GB" sz="2800" b="0" i="0" u="none" strike="noStrike" dirty="0">
              <a:solidFill>
                <a:schemeClr val="bg1"/>
              </a:solidFill>
              <a:effectLst/>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421600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E08D4B6A-8113-4DFB-B82E-B60CAC8E0A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ill Sans MT" panose="020B0502020104020203"/>
              <a:ea typeface="+mn-ea"/>
              <a:cs typeface="+mn-cs"/>
            </a:endParaRPr>
          </a:p>
        </p:txBody>
      </p:sp>
      <p:sp>
        <p:nvSpPr>
          <p:cNvPr id="30" name="Rectangle 29">
            <a:extLst>
              <a:ext uri="{FF2B5EF4-FFF2-40B4-BE49-F238E27FC236}">
                <a16:creationId xmlns:a16="http://schemas.microsoft.com/office/drawing/2014/main" id="{9822E561-F97C-4CBB-A9A6-A6BF6317B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31">
            <a:extLst>
              <a:ext uri="{FF2B5EF4-FFF2-40B4-BE49-F238E27FC236}">
                <a16:creationId xmlns:a16="http://schemas.microsoft.com/office/drawing/2014/main" id="{B01B0E58-A5C8-4CDA-A2E0-35DF94E59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09235"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TextBox 2">
            <a:extLst>
              <a:ext uri="{FF2B5EF4-FFF2-40B4-BE49-F238E27FC236}">
                <a16:creationId xmlns:a16="http://schemas.microsoft.com/office/drawing/2014/main" id="{42122C3B-0013-4718-854D-4917D1503E64}"/>
              </a:ext>
            </a:extLst>
          </p:cNvPr>
          <p:cNvSpPr txBox="1"/>
          <p:nvPr/>
        </p:nvSpPr>
        <p:spPr>
          <a:xfrm>
            <a:off x="241906" y="237281"/>
            <a:ext cx="5208608" cy="8125301"/>
          </a:xfrm>
          <a:prstGeom prst="rect">
            <a:avLst/>
          </a:prstGeom>
          <a:noFill/>
        </p:spPr>
        <p:txBody>
          <a:bodyPr wrap="square" rtlCol="0">
            <a:spAutoFit/>
          </a:bodyPr>
          <a:lstStyle/>
          <a:p>
            <a:pPr algn="ctr"/>
            <a:r>
              <a:rPr lang="en-GB" sz="2400" b="1" u="sng" dirty="0"/>
              <a:t>Tasks: Choose one </a:t>
            </a:r>
            <a:r>
              <a:rPr lang="en-GB" sz="2400" b="1" u="sng" dirty="0">
                <a:sym typeface="Wingdings" panose="05000000000000000000" pitchFamily="2" charset="2"/>
              </a:rPr>
              <a:t></a:t>
            </a:r>
            <a:endParaRPr lang="en-GB" sz="2400" b="1" u="sng" dirty="0"/>
          </a:p>
          <a:p>
            <a:pPr algn="ctr"/>
            <a:endParaRPr lang="en-GB" sz="2400" b="1" dirty="0"/>
          </a:p>
          <a:p>
            <a:endParaRPr lang="en-GB" sz="2000" b="1" dirty="0"/>
          </a:p>
          <a:p>
            <a:pPr algn="ctr"/>
            <a:r>
              <a:rPr lang="en-GB" sz="2000" i="1" dirty="0">
                <a:highlight>
                  <a:srgbClr val="008000"/>
                </a:highlight>
              </a:rPr>
              <a:t>Chief Archaeologist</a:t>
            </a:r>
          </a:p>
          <a:p>
            <a:pPr algn="ctr"/>
            <a:endParaRPr lang="en-GB" i="1" dirty="0"/>
          </a:p>
          <a:p>
            <a:pPr algn="ctr"/>
            <a:r>
              <a:rPr lang="en-GB" i="1" dirty="0"/>
              <a:t>You are the lead Archaeologist on the Sutton </a:t>
            </a:r>
            <a:r>
              <a:rPr lang="en-GB" i="1" dirty="0" err="1"/>
              <a:t>Hoo</a:t>
            </a:r>
            <a:r>
              <a:rPr lang="en-GB" i="1" dirty="0"/>
              <a:t> Project and the local newspaper have asked you write a small article on the Sutton </a:t>
            </a:r>
            <a:r>
              <a:rPr lang="en-GB" i="1" dirty="0" err="1"/>
              <a:t>Hoo</a:t>
            </a:r>
            <a:r>
              <a:rPr lang="en-GB" i="1" dirty="0"/>
              <a:t> Helmet. It must be engaging, historically accurate but accessible to the general public. Best of luck!</a:t>
            </a:r>
          </a:p>
          <a:p>
            <a:pPr algn="ctr"/>
            <a:endParaRPr lang="en-GB" i="1" dirty="0"/>
          </a:p>
          <a:p>
            <a:pPr algn="ctr"/>
            <a:r>
              <a:rPr lang="en-GB" sz="2000" i="1" dirty="0">
                <a:highlight>
                  <a:srgbClr val="0000FF"/>
                </a:highlight>
              </a:rPr>
              <a:t>Artist’s Impression</a:t>
            </a:r>
          </a:p>
          <a:p>
            <a:pPr algn="ctr"/>
            <a:endParaRPr lang="en-GB" i="1" dirty="0"/>
          </a:p>
          <a:p>
            <a:pPr algn="ctr"/>
            <a:r>
              <a:rPr lang="en-GB" i="1" dirty="0"/>
              <a:t>Recreate the Sutton </a:t>
            </a:r>
            <a:r>
              <a:rPr lang="en-GB" i="1" dirty="0" err="1"/>
              <a:t>Hoo</a:t>
            </a:r>
            <a:r>
              <a:rPr lang="en-GB" i="1" dirty="0"/>
              <a:t> Helmet using your artistic flair. This could an accurate, detailed illustration or something inspired by the dramatic finds at Sutton </a:t>
            </a:r>
            <a:r>
              <a:rPr lang="en-GB" i="1" dirty="0" err="1"/>
              <a:t>Hoo</a:t>
            </a:r>
            <a:r>
              <a:rPr lang="en-GB" i="1" dirty="0"/>
              <a:t>.</a:t>
            </a:r>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pic>
        <p:nvPicPr>
          <p:cNvPr id="7" name="Content Placeholder 5" descr="A picture containing helmet, holding, pair, old&#10;&#10;Description automatically generated">
            <a:extLst>
              <a:ext uri="{FF2B5EF4-FFF2-40B4-BE49-F238E27FC236}">
                <a16:creationId xmlns:a16="http://schemas.microsoft.com/office/drawing/2014/main" id="{AE7E3839-A65F-4EAB-8794-8BC46C860C0F}"/>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5890869" y="694491"/>
            <a:ext cx="6125576" cy="5573200"/>
          </a:xfrm>
          <a:prstGeom prst="rect">
            <a:avLst/>
          </a:prstGeom>
        </p:spPr>
      </p:pic>
    </p:spTree>
    <p:extLst>
      <p:ext uri="{BB962C8B-B14F-4D97-AF65-F5344CB8AC3E}">
        <p14:creationId xmlns:p14="http://schemas.microsoft.com/office/powerpoint/2010/main" val="11080660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Effect transition="in" filter="fade">
                                      <p:cBhvr>
                                        <p:cTn id="2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E08D4B6A-8113-4DFB-B82E-B60CAC8E0A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ill Sans MT" panose="020B0502020104020203"/>
              <a:ea typeface="+mn-ea"/>
              <a:cs typeface="+mn-cs"/>
            </a:endParaRPr>
          </a:p>
        </p:txBody>
      </p:sp>
      <p:sp>
        <p:nvSpPr>
          <p:cNvPr id="30" name="Rectangle 29">
            <a:extLst>
              <a:ext uri="{FF2B5EF4-FFF2-40B4-BE49-F238E27FC236}">
                <a16:creationId xmlns:a16="http://schemas.microsoft.com/office/drawing/2014/main" id="{9822E561-F97C-4CBB-A9A6-A6BF6317B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31">
            <a:extLst>
              <a:ext uri="{FF2B5EF4-FFF2-40B4-BE49-F238E27FC236}">
                <a16:creationId xmlns:a16="http://schemas.microsoft.com/office/drawing/2014/main" id="{B01B0E58-A5C8-4CDA-A2E0-35DF94E59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09235"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TextBox 2">
            <a:extLst>
              <a:ext uri="{FF2B5EF4-FFF2-40B4-BE49-F238E27FC236}">
                <a16:creationId xmlns:a16="http://schemas.microsoft.com/office/drawing/2014/main" id="{42122C3B-0013-4718-854D-4917D1503E64}"/>
              </a:ext>
            </a:extLst>
          </p:cNvPr>
          <p:cNvSpPr txBox="1"/>
          <p:nvPr/>
        </p:nvSpPr>
        <p:spPr>
          <a:xfrm>
            <a:off x="6759615" y="652376"/>
            <a:ext cx="5208608" cy="7386638"/>
          </a:xfrm>
          <a:prstGeom prst="rect">
            <a:avLst/>
          </a:prstGeom>
          <a:noFill/>
        </p:spPr>
        <p:txBody>
          <a:bodyPr wrap="square" rtlCol="0">
            <a:spAutoFit/>
          </a:bodyPr>
          <a:lstStyle/>
          <a:p>
            <a:pPr algn="ctr"/>
            <a:r>
              <a:rPr lang="en-GB" sz="2400" b="1" dirty="0"/>
              <a:t>Further Investigation</a:t>
            </a:r>
          </a:p>
          <a:p>
            <a:endParaRPr lang="en-GB" b="1" dirty="0"/>
          </a:p>
          <a:p>
            <a:r>
              <a:rPr lang="en-GB" b="1" dirty="0"/>
              <a:t>Why is the helmet important?</a:t>
            </a:r>
            <a:endParaRPr lang="en-GB" dirty="0">
              <a:solidFill>
                <a:srgbClr val="828282"/>
              </a:solidFill>
              <a:hlinkClick r:id="rId3">
                <a:extLst>
                  <a:ext uri="{A12FA001-AC4F-418D-AE19-62706E023703}">
                    <ahyp:hlinkClr xmlns:ahyp="http://schemas.microsoft.com/office/drawing/2018/hyperlinkcolor" val="tx"/>
                  </a:ext>
                </a:extLst>
              </a:hlinkClick>
            </a:endParaRPr>
          </a:p>
          <a:p>
            <a:r>
              <a:rPr lang="en-GB" dirty="0">
                <a:solidFill>
                  <a:srgbClr val="0070C0"/>
                </a:solidFill>
                <a:hlinkClick r:id="rId3">
                  <a:extLst>
                    <a:ext uri="{A12FA001-AC4F-418D-AE19-62706E023703}">
                      <ahyp:hlinkClr xmlns:ahyp="http://schemas.microsoft.com/office/drawing/2018/hyperlinkcolor" val="tx"/>
                    </a:ext>
                  </a:extLst>
                </a:hlinkClick>
              </a:rPr>
              <a:t>http://www.bbc.co.uk/ahistoryoftheworld/objects/kpnm6FD3TOaNri1gNPGJ1w</a:t>
            </a:r>
            <a:endParaRPr lang="en-GB" dirty="0">
              <a:solidFill>
                <a:srgbClr val="0070C0"/>
              </a:solidFill>
            </a:endParaRPr>
          </a:p>
          <a:p>
            <a:endParaRPr lang="en-GB" dirty="0"/>
          </a:p>
          <a:p>
            <a:r>
              <a:rPr lang="en-GB" b="1" dirty="0"/>
              <a:t>Sutton </a:t>
            </a:r>
            <a:r>
              <a:rPr lang="en-GB" b="1" dirty="0" err="1"/>
              <a:t>Hoo</a:t>
            </a:r>
            <a:r>
              <a:rPr lang="en-GB" b="1" dirty="0"/>
              <a:t>: A History</a:t>
            </a:r>
          </a:p>
          <a:p>
            <a:r>
              <a:rPr lang="en-GB" dirty="0">
                <a:solidFill>
                  <a:srgbClr val="0070C0"/>
                </a:solidFill>
                <a:hlinkClick r:id="rId4">
                  <a:extLst>
                    <a:ext uri="{A12FA001-AC4F-418D-AE19-62706E023703}">
                      <ahyp:hlinkClr xmlns:ahyp="http://schemas.microsoft.com/office/drawing/2018/hyperlinkcolor" val="tx"/>
                    </a:ext>
                  </a:extLst>
                </a:hlinkClick>
              </a:rPr>
              <a:t>https://www.nationaltrust.org.uk/sutton-hoo</a:t>
            </a:r>
            <a:endParaRPr lang="en-GB" dirty="0">
              <a:solidFill>
                <a:srgbClr val="0070C0"/>
              </a:solidFill>
            </a:endParaRPr>
          </a:p>
          <a:p>
            <a:endParaRPr lang="en-GB" dirty="0"/>
          </a:p>
          <a:p>
            <a:r>
              <a:rPr lang="en-GB" b="1" u="sng" dirty="0">
                <a:hlinkClick r:id="rId5">
                  <a:extLst>
                    <a:ext uri="{A12FA001-AC4F-418D-AE19-62706E023703}">
                      <ahyp:hlinkClr xmlns:ahyp="http://schemas.microsoft.com/office/drawing/2018/hyperlinkcolor" val="tx"/>
                    </a:ext>
                  </a:extLst>
                </a:hlinkClick>
              </a:rPr>
              <a:t>Sutton </a:t>
            </a:r>
            <a:r>
              <a:rPr lang="en-GB" b="1" u="sng" dirty="0" err="1">
                <a:hlinkClick r:id="rId5">
                  <a:extLst>
                    <a:ext uri="{A12FA001-AC4F-418D-AE19-62706E023703}">
                      <ahyp:hlinkClr xmlns:ahyp="http://schemas.microsoft.com/office/drawing/2018/hyperlinkcolor" val="tx"/>
                    </a:ext>
                  </a:extLst>
                </a:hlinkClick>
              </a:rPr>
              <a:t>Hoo</a:t>
            </a:r>
            <a:r>
              <a:rPr lang="en-GB" b="1" u="sng" dirty="0">
                <a:hlinkClick r:id="rId5">
                  <a:extLst>
                    <a:ext uri="{A12FA001-AC4F-418D-AE19-62706E023703}">
                      <ahyp:hlinkClr xmlns:ahyp="http://schemas.microsoft.com/office/drawing/2018/hyperlinkcolor" val="tx"/>
                    </a:ext>
                  </a:extLst>
                </a:hlinkClick>
              </a:rPr>
              <a:t> Helmet: a book by Sonja </a:t>
            </a:r>
            <a:r>
              <a:rPr lang="en-GB" b="1" u="sng" dirty="0" err="1">
                <a:hlinkClick r:id="rId5">
                  <a:extLst>
                    <a:ext uri="{A12FA001-AC4F-418D-AE19-62706E023703}">
                      <ahyp:hlinkClr xmlns:ahyp="http://schemas.microsoft.com/office/drawing/2018/hyperlinkcolor" val="tx"/>
                    </a:ext>
                  </a:extLst>
                </a:hlinkClick>
              </a:rPr>
              <a:t>Marzinzik</a:t>
            </a:r>
            <a:endParaRPr lang="en-GB" b="1" u="sng" dirty="0">
              <a:hlinkClick r:id="rId5">
                <a:extLst>
                  <a:ext uri="{A12FA001-AC4F-418D-AE19-62706E023703}">
                    <ahyp:hlinkClr xmlns:ahyp="http://schemas.microsoft.com/office/drawing/2018/hyperlinkcolor" val="tx"/>
                  </a:ext>
                </a:extLst>
              </a:hlinkClick>
            </a:endParaRPr>
          </a:p>
          <a:p>
            <a:r>
              <a:rPr lang="en-GB" dirty="0">
                <a:solidFill>
                  <a:srgbClr val="0070C0"/>
                </a:solidFill>
                <a:hlinkClick r:id="rId5">
                  <a:extLst>
                    <a:ext uri="{A12FA001-AC4F-418D-AE19-62706E023703}">
                      <ahyp:hlinkClr xmlns:ahyp="http://schemas.microsoft.com/office/drawing/2018/hyperlinkcolor" val="tx"/>
                    </a:ext>
                  </a:extLst>
                </a:hlinkClick>
              </a:rPr>
              <a:t>https://www.britishmuseumshoponline.org/the-sutton-hoo-helmet.html</a:t>
            </a:r>
            <a:endParaRPr lang="en-GB" dirty="0">
              <a:solidFill>
                <a:srgbClr val="0070C0"/>
              </a:solidFill>
            </a:endParaRPr>
          </a:p>
          <a:p>
            <a:endParaRPr lang="en-GB" dirty="0">
              <a:solidFill>
                <a:srgbClr val="0070C0"/>
              </a:solidFill>
            </a:endParaRPr>
          </a:p>
          <a:p>
            <a:r>
              <a:rPr lang="en-GB" b="1" dirty="0"/>
              <a:t>Podcast with Neil MacGregor</a:t>
            </a:r>
          </a:p>
          <a:p>
            <a:r>
              <a:rPr lang="en-GB" dirty="0">
                <a:solidFill>
                  <a:srgbClr val="0070C0"/>
                </a:solidFill>
                <a:hlinkClick r:id="rId6">
                  <a:extLst>
                    <a:ext uri="{A12FA001-AC4F-418D-AE19-62706E023703}">
                      <ahyp:hlinkClr xmlns:ahyp="http://schemas.microsoft.com/office/drawing/2018/hyperlinkcolor" val="tx"/>
                    </a:ext>
                  </a:extLst>
                </a:hlinkClick>
              </a:rPr>
              <a:t>https://www.bbc.co.uk/programmes/b00t7kyv</a:t>
            </a:r>
            <a:endParaRPr lang="en-GB" dirty="0">
              <a:solidFill>
                <a:srgbClr val="0070C0"/>
              </a:solidFill>
            </a:endParaRPr>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pic>
        <p:nvPicPr>
          <p:cNvPr id="7" name="Content Placeholder 5" descr="A picture containing helmet, holding, pair, old&#10;&#10;Description automatically generated">
            <a:extLst>
              <a:ext uri="{FF2B5EF4-FFF2-40B4-BE49-F238E27FC236}">
                <a16:creationId xmlns:a16="http://schemas.microsoft.com/office/drawing/2014/main" id="{AE7E3839-A65F-4EAB-8794-8BC46C860C0F}"/>
              </a:ext>
            </a:extLst>
          </p:cNvPr>
          <p:cNvPicPr>
            <a:picLocks noChangeAspect="1"/>
          </p:cNvPicPr>
          <p:nvPr/>
        </p:nvPicPr>
        <p:blipFill rotWithShape="1">
          <a:blip r:embed="rId7" cstate="email">
            <a:extLst>
              <a:ext uri="{28A0092B-C50C-407E-A947-70E740481C1C}">
                <a14:useLocalDpi xmlns:a14="http://schemas.microsoft.com/office/drawing/2010/main"/>
              </a:ext>
            </a:extLst>
          </a:blip>
          <a:srcRect/>
          <a:stretch/>
        </p:blipFill>
        <p:spPr>
          <a:xfrm>
            <a:off x="223777" y="548639"/>
            <a:ext cx="6125576" cy="5573200"/>
          </a:xfrm>
          <a:prstGeom prst="rect">
            <a:avLst/>
          </a:prstGeom>
        </p:spPr>
      </p:pic>
    </p:spTree>
    <p:extLst>
      <p:ext uri="{BB962C8B-B14F-4D97-AF65-F5344CB8AC3E}">
        <p14:creationId xmlns:p14="http://schemas.microsoft.com/office/powerpoint/2010/main" val="3667500700"/>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DividendVTI">
  <a:themeElements>
    <a:clrScheme name="Aspect">
      <a:dk1>
        <a:sysClr val="windowText" lastClr="000000"/>
      </a:dk1>
      <a:lt1>
        <a:sysClr val="window" lastClr="FFFFFF"/>
      </a:lt1>
      <a:dk2>
        <a:srgbClr val="585753"/>
      </a:dk2>
      <a:lt2>
        <a:srgbClr val="EBDDC3"/>
      </a:lt2>
      <a:accent1>
        <a:srgbClr val="71B9E4"/>
      </a:accent1>
      <a:accent2>
        <a:srgbClr val="E25D3C"/>
      </a:accent2>
      <a:accent3>
        <a:srgbClr val="BDB59D"/>
      </a:accent3>
      <a:accent4>
        <a:srgbClr val="A5AB81"/>
      </a:accent4>
      <a:accent5>
        <a:srgbClr val="7BA79D"/>
      </a:accent5>
      <a:accent6>
        <a:srgbClr val="968C8C"/>
      </a:accent6>
      <a:hlink>
        <a:srgbClr val="F7B615"/>
      </a:hlink>
      <a:folHlink>
        <a:srgbClr val="704404"/>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ppt/theme/themeOverride1.xml><?xml version="1.0" encoding="utf-8"?>
<a:themeOverride xmlns:a="http://schemas.openxmlformats.org/drawingml/2006/main">
  <a:clrScheme name="DividendVTI">
    <a:dk1>
      <a:sysClr val="windowText" lastClr="000000"/>
    </a:dk1>
    <a:lt1>
      <a:sysClr val="window" lastClr="FFFFFF"/>
    </a:lt1>
    <a:dk2>
      <a:srgbClr val="3D3D3D"/>
    </a:dk2>
    <a:lt2>
      <a:srgbClr val="EBEBEB"/>
    </a:lt2>
    <a:accent1>
      <a:srgbClr val="ED8428"/>
    </a:accent1>
    <a:accent2>
      <a:srgbClr val="E6C46D"/>
    </a:accent2>
    <a:accent3>
      <a:srgbClr val="537685"/>
    </a:accent3>
    <a:accent4>
      <a:srgbClr val="969FA7"/>
    </a:accent4>
    <a:accent5>
      <a:srgbClr val="A9C37C"/>
    </a:accent5>
    <a:accent6>
      <a:srgbClr val="5A8071"/>
    </a:accent6>
    <a:hlink>
      <a:srgbClr val="828282"/>
    </a:hlink>
    <a:folHlink>
      <a:srgbClr val="A5A5A5"/>
    </a:folHlink>
  </a:clrScheme>
</a:themeOverride>
</file>

<file path=ppt/theme/themeOverride2.xml><?xml version="1.0" encoding="utf-8"?>
<a:themeOverride xmlns:a="http://schemas.openxmlformats.org/drawingml/2006/main">
  <a:clrScheme name="DividendVTI">
    <a:dk1>
      <a:sysClr val="windowText" lastClr="000000"/>
    </a:dk1>
    <a:lt1>
      <a:sysClr val="window" lastClr="FFFFFF"/>
    </a:lt1>
    <a:dk2>
      <a:srgbClr val="3D3D3D"/>
    </a:dk2>
    <a:lt2>
      <a:srgbClr val="EBEBEB"/>
    </a:lt2>
    <a:accent1>
      <a:srgbClr val="ED8428"/>
    </a:accent1>
    <a:accent2>
      <a:srgbClr val="E6C46D"/>
    </a:accent2>
    <a:accent3>
      <a:srgbClr val="537685"/>
    </a:accent3>
    <a:accent4>
      <a:srgbClr val="969FA7"/>
    </a:accent4>
    <a:accent5>
      <a:srgbClr val="A9C37C"/>
    </a:accent5>
    <a:accent6>
      <a:srgbClr val="5A8071"/>
    </a:accent6>
    <a:hlink>
      <a:srgbClr val="828282"/>
    </a:hlink>
    <a:folHlink>
      <a:srgbClr val="A5A5A5"/>
    </a:folHlink>
  </a:clrScheme>
</a:themeOverride>
</file>

<file path=ppt/theme/themeOverride3.xml><?xml version="1.0" encoding="utf-8"?>
<a:themeOverride xmlns:a="http://schemas.openxmlformats.org/drawingml/2006/main">
  <a:clrScheme name="DividendVTI">
    <a:dk1>
      <a:sysClr val="windowText" lastClr="000000"/>
    </a:dk1>
    <a:lt1>
      <a:sysClr val="window" lastClr="FFFFFF"/>
    </a:lt1>
    <a:dk2>
      <a:srgbClr val="3D3D3D"/>
    </a:dk2>
    <a:lt2>
      <a:srgbClr val="EBEBEB"/>
    </a:lt2>
    <a:accent1>
      <a:srgbClr val="ED8428"/>
    </a:accent1>
    <a:accent2>
      <a:srgbClr val="E6C46D"/>
    </a:accent2>
    <a:accent3>
      <a:srgbClr val="537685"/>
    </a:accent3>
    <a:accent4>
      <a:srgbClr val="969FA7"/>
    </a:accent4>
    <a:accent5>
      <a:srgbClr val="A9C37C"/>
    </a:accent5>
    <a:accent6>
      <a:srgbClr val="5A8071"/>
    </a:accent6>
    <a:hlink>
      <a:srgbClr val="828282"/>
    </a:hlink>
    <a:folHlink>
      <a:srgbClr val="A5A5A5"/>
    </a:folHlink>
  </a:clrScheme>
</a:themeOverride>
</file>

<file path=ppt/theme/themeOverride4.xml><?xml version="1.0" encoding="utf-8"?>
<a:themeOverride xmlns:a="http://schemas.openxmlformats.org/drawingml/2006/main">
  <a:clrScheme name="DividendVTI">
    <a:dk1>
      <a:sysClr val="windowText" lastClr="000000"/>
    </a:dk1>
    <a:lt1>
      <a:sysClr val="window" lastClr="FFFFFF"/>
    </a:lt1>
    <a:dk2>
      <a:srgbClr val="3D3D3D"/>
    </a:dk2>
    <a:lt2>
      <a:srgbClr val="EBEBEB"/>
    </a:lt2>
    <a:accent1>
      <a:srgbClr val="ED8428"/>
    </a:accent1>
    <a:accent2>
      <a:srgbClr val="E6C46D"/>
    </a:accent2>
    <a:accent3>
      <a:srgbClr val="537685"/>
    </a:accent3>
    <a:accent4>
      <a:srgbClr val="969FA7"/>
    </a:accent4>
    <a:accent5>
      <a:srgbClr val="A9C37C"/>
    </a:accent5>
    <a:accent6>
      <a:srgbClr val="5A8071"/>
    </a:accent6>
    <a:hlink>
      <a:srgbClr val="828282"/>
    </a:hlink>
    <a:folHlink>
      <a:srgbClr val="A5A5A5"/>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DC0BCC3E87733499A5C7932F5452508" ma:contentTypeVersion="8" ma:contentTypeDescription="Create a new document." ma:contentTypeScope="" ma:versionID="235ba8d4d4434d421911cd033dcf2ed1">
  <xsd:schema xmlns:xsd="http://www.w3.org/2001/XMLSchema" xmlns:xs="http://www.w3.org/2001/XMLSchema" xmlns:p="http://schemas.microsoft.com/office/2006/metadata/properties" xmlns:ns3="308c8ea7-5ba9-43d5-ae8f-5b1a3d0ba1de" xmlns:ns4="00a0260d-0997-409e-ba05-fa28d550c2dd" targetNamespace="http://schemas.microsoft.com/office/2006/metadata/properties" ma:root="true" ma:fieldsID="4e9ed7838fa82ae1dc86ae0b16260e1c" ns3:_="" ns4:_="">
    <xsd:import namespace="308c8ea7-5ba9-43d5-ae8f-5b1a3d0ba1de"/>
    <xsd:import namespace="00a0260d-0997-409e-ba05-fa28d550c2dd"/>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8c8ea7-5ba9-43d5-ae8f-5b1a3d0ba1d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0a0260d-0997-409e-ba05-fa28d550c2dd"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0A33C3-B8F5-4340-AB24-2A27E89995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08c8ea7-5ba9-43d5-ae8f-5b1a3d0ba1de"/>
    <ds:schemaRef ds:uri="00a0260d-0997-409e-ba05-fa28d550c2d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2455B2D-BAB7-438A-85DA-0266A24CB79F}">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D8C6403A-684A-431F-8F36-A24C99E2866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551</Words>
  <Application>Microsoft Office PowerPoint</Application>
  <PresentationFormat>Widescreen</PresentationFormat>
  <Paragraphs>79</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 Light</vt:lpstr>
      <vt:lpstr>Franklin Gothic Book</vt:lpstr>
      <vt:lpstr>Franklin Gothic Demi</vt:lpstr>
      <vt:lpstr>Gill Sans MT</vt:lpstr>
      <vt:lpstr>Wingdings 2</vt:lpstr>
      <vt:lpstr>DividendVTI</vt:lpstr>
      <vt:lpstr>PowerPoint Presentation</vt:lpstr>
      <vt:lpstr>Just as World War Two was about to start in 1939,  this helmet was dug out of the ground in Suffolk……..  </vt:lpstr>
      <vt:lpstr>      </vt:lpstr>
      <vt:lpstr>   https://www.youtube.com/watch?v=HMKkMi_Wggg&amp;feature=player_embedded  </vt:lpstr>
      <vt:lpstr>  - How old do you think this is? - Which parts have been better preserved? - How good would this helmet be at protecting its owner? - Can you spot the beast on the helmet?</vt:lpstr>
      <vt:lpstr>A reconstruction of the Sutton Hoo Helmet     </vt:lpstr>
      <vt:lpstr>‘The Dark Ages’….really?!?! </vt:lpstr>
      <vt:lpstr>PowerPoint Presentation</vt:lpstr>
      <vt:lpstr>PowerPoint Presentation</vt:lpstr>
      <vt:lpstr>OPTIONAL READING A History of the World in 100 Objects – Neil MacGregor</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Just as World War Two was about to start in 1939,  this helmet was dug out of the ground in Suffolk……..  </dc:title>
  <dc:creator/>
  <cp:lastModifiedBy/>
  <cp:revision>7</cp:revision>
  <dcterms:created xsi:type="dcterms:W3CDTF">2020-03-30T10:52:53Z</dcterms:created>
  <dcterms:modified xsi:type="dcterms:W3CDTF">2020-06-24T10:41:18Z</dcterms:modified>
</cp:coreProperties>
</file>