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3" r:id="rId7"/>
    <p:sldId id="265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A2517-9075-4B8E-8DDE-94080AC4786A}" v="1" dt="2020-06-24T10:56:58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Payne" userId="1f9aa067-e59b-4125-b458-adfe009ba970" providerId="ADAL" clId="{D0C177F8-8EBE-4314-8F08-AF14CB4EF3F3}"/>
    <pc:docChg chg="undo custSel modSld">
      <pc:chgData name="Dominique Payne" userId="1f9aa067-e59b-4125-b458-adfe009ba970" providerId="ADAL" clId="{D0C177F8-8EBE-4314-8F08-AF14CB4EF3F3}" dt="2020-06-24T10:57:27.228" v="14" actId="5793"/>
      <pc:docMkLst>
        <pc:docMk/>
      </pc:docMkLst>
      <pc:sldChg chg="modSp mod">
        <pc:chgData name="Dominique Payne" userId="1f9aa067-e59b-4125-b458-adfe009ba970" providerId="ADAL" clId="{D0C177F8-8EBE-4314-8F08-AF14CB4EF3F3}" dt="2020-06-24T10:57:27.228" v="14" actId="5793"/>
        <pc:sldMkLst>
          <pc:docMk/>
          <pc:sldMk cId="3783711762" sldId="257"/>
        </pc:sldMkLst>
        <pc:spChg chg="mod">
          <ac:chgData name="Dominique Payne" userId="1f9aa067-e59b-4125-b458-adfe009ba970" providerId="ADAL" clId="{D0C177F8-8EBE-4314-8F08-AF14CB4EF3F3}" dt="2020-06-24T10:57:27.228" v="14" actId="5793"/>
          <ac:spMkLst>
            <pc:docMk/>
            <pc:sldMk cId="3783711762" sldId="257"/>
            <ac:spMk id="6" creationId="{E99FE567-9BCF-4F00-93E4-DF7669CBB5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1384-D76F-42EA-BEB8-FCB5ACEF8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B7744-2F46-44C6-8AE6-A4FFE544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10AE-DC73-40E3-BC84-9BF8A88F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4213-3D71-40DF-B4C5-FFA989DE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2457-81C4-45A2-8175-D7B0B4CE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8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E5E6-A031-49E5-9B06-1CA55DD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4FFE4-7451-493F-B405-682C40A2D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6DF86-2F36-4220-819E-09D5E898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BC64-EC37-49CA-A012-B331C3B4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9BF90-6560-4FC4-B95F-34887AFC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96E3B-2862-45EB-9748-E9C897398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86907-397E-4186-88F4-2D01F572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57DD-442C-46B3-BDDB-A29928C6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93712-96FD-4050-8654-5A9B6B3D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5D14-9496-4963-A27B-71AA981D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B79D-4F6D-4D25-ABEA-7ACC9F71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CBD8-0C8B-4BB1-8042-7EAFEA60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BEFA-B341-45B4-9E58-6789BE82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DA156-B459-4832-B5FD-A0D0086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C073-AC61-460B-8761-4EA4DB96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DE04-78EE-4161-8CAB-388ABDDB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855DC-8BC3-4014-A188-FFAB97DD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FFBC-8F1A-4DB8-AAF0-BAEACB60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FFCF-2BF8-4D65-839D-E05946A4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A9DC9-CD94-41A7-AAAD-3525822D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3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7422-A97A-46CE-AC93-231EB6E7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060FA-1D06-49AE-BB73-CA3B21D38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D012D-CECD-432E-9108-A35C407C8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528DE-F92A-48EB-92E9-F2B857EC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3BB38-26A0-41AA-99D9-18130512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62187-0A31-4FB5-BDF9-613F3BA1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97E3-261E-4D07-A62D-DB9DD116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AD45F-E0BF-4785-AB9F-376ED663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00E5A-E919-4A6D-9013-41A21490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C9D30-AF0A-4438-9F66-AF502AAD7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AAA4A-B2BA-48E7-87F8-AEE107FC1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4173F-1812-4108-A73A-A9386F29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EE610-0FA7-4061-8AA2-5FCD842E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EB155-03B1-456F-9376-4486B55D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9DBA-9EDA-446E-B9E8-DC5339A7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D2848-9D52-4A64-A6E4-5680ACF3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17488-5CB7-4EA8-B781-B18FF7C4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F7FE-8444-46A5-8431-476E65F8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EBB1E-1850-48B0-BB1E-99D5AC96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A5448-0777-4EAD-B130-55A346A6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1BC51-41E1-40EF-AF0E-2650DC80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901F-2D07-4AAD-B21A-CD6F81F1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B966-FA3C-4235-8E86-48434894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CFBEF-96C6-4219-9363-A81C0AB25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DE5E-B505-4934-91AD-5A4ECDB3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26030-F47C-496C-8EB9-7A99C2DB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23B9D-A8FC-43FE-B37E-FC8F5137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7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A164-0EC8-417B-ABF9-D36F93CB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815E9-A0F1-4108-AA68-A34204A40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21D6-5EAB-4838-99FE-6CB9DBF5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B98FE-E0CE-4399-9856-FC338C98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C4DE7-2A4D-4698-87A3-936A9456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9F205-766F-4C94-B027-F5C0B1B9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F01FD-3BA3-4324-A741-460E6E45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A6D47-BEDB-4F16-A0C2-1274B6C3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96B-EF52-4B2A-AF62-A0C9CE1F7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1F20-EDDB-4873-A196-51E9F768566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CD53-62FE-437D-B772-115DF130C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EAAE-DA29-4B73-81E9-9862677A1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4AD2-86EE-4A8E-8D53-CF641AEB2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rustorg.sharepoint.com/:v:/s/CambourneVCPublic/EdSdzQrIW3VIodOtYCw_FkkBaH_SINsOLikbKrj9MtazcQ?e=I7gOR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mbournevc.org/download.php/Thursday_1_Science_pdf" TargetMode="External"/><Relationship Id="rId4" Type="http://schemas.openxmlformats.org/officeDocument/2006/relationships/hyperlink" Target="https://www.cambournevc.org/download.php/Thursday_1_Science_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rustorg.sharepoint.com/:v:/s/CambourneVCPublic/Ef-8u0Pc6FZMkyv1_lfrs4ABp0FD-jZtYfVv2xy7SLGP7A?e=RroiU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mbournevc.org/download.php/Thursday_2_History_pdf" TargetMode="External"/><Relationship Id="rId4" Type="http://schemas.openxmlformats.org/officeDocument/2006/relationships/hyperlink" Target="https://www.cambournevc.org/download.php/Thursday_2_History_pp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youtu.be/4NRXx6U8ABQ" TargetMode="External"/><Relationship Id="rId3" Type="http://schemas.openxmlformats.org/officeDocument/2006/relationships/hyperlink" Target="mailto:cam-healthyselfie@cambournevc.org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hyperlink" Target="https://forms.office.com/Pages/ResponsePage.aspx?id=1u3qfje_FUCP6Rn7wsAtVUNVGIZKVclEvREuXwVmCw5UMVcwT1FJN0tMS0RJQVpETEJINEtJMUVMWC4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seN_QbjheHg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youtu.be/LB_EqZZP-TM" TargetMode="External"/><Relationship Id="rId15" Type="http://schemas.openxmlformats.org/officeDocument/2006/relationships/image" Target="../media/image9.svg"/><Relationship Id="rId10" Type="http://schemas.openxmlformats.org/officeDocument/2006/relationships/hyperlink" Target="https://www.youtube.com/watch?v=wZv62ShoStY" TargetMode="External"/><Relationship Id="rId4" Type="http://schemas.openxmlformats.org/officeDocument/2006/relationships/hyperlink" Target="https://youtu.be/vP69Z-0_eS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0a1160c83af44056b055f10f6a4ba09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om.com/share/4ca0228bfc1d49a58a89dc35773aec6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romansrevealed.com/index.html" TargetMode="External"/><Relationship Id="rId18" Type="http://schemas.openxmlformats.org/officeDocument/2006/relationships/image" Target="../media/image17.png"/><Relationship Id="rId26" Type="http://schemas.openxmlformats.org/officeDocument/2006/relationships/hyperlink" Target="http://digschool.org.uk/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0.svg"/><Relationship Id="rId34" Type="http://schemas.openxmlformats.org/officeDocument/2006/relationships/image" Target="../media/image30.svg"/><Relationship Id="rId7" Type="http://schemas.microsoft.com/office/2007/relationships/hdphoto" Target="../media/hdphoto3.wdp"/><Relationship Id="rId12" Type="http://schemas.openxmlformats.org/officeDocument/2006/relationships/hyperlink" Target="https://stories.audible.com/pdp/B002VA9EC2?ref=adbl_ent_anon_sc_pdp_pc_2" TargetMode="External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29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hyperlink" Target="https://www.nationalarchives.gov.uk/education/sessions-and-resources/?time-period=medieval%2Cearly-modern%2Cempire-and-industry%2Cvictorians%2Cearly-20th-century%2Cinterwar%2Csecond-world-war%2Cpostwar&amp;key-stage=ks1%2Cks2%2Cks3%2Cks4%2Cks5&amp;resource-type=gam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openxmlformats.org/officeDocument/2006/relationships/image" Target="../media/image23.png"/><Relationship Id="rId32" Type="http://schemas.openxmlformats.org/officeDocument/2006/relationships/hyperlink" Target="https://britishmuseum.withgoogle.com/" TargetMode="External"/><Relationship Id="rId37" Type="http://schemas.openxmlformats.org/officeDocument/2006/relationships/hyperlink" Target="https://www.history.org.uk/primary/categories/530/news/3451/write-your-own-historical-fiction-competition-2020" TargetMode="External"/><Relationship Id="rId5" Type="http://schemas.microsoft.com/office/2007/relationships/hdphoto" Target="../media/hdphoto2.wdp"/><Relationship Id="rId15" Type="http://schemas.openxmlformats.org/officeDocument/2006/relationships/hyperlink" Target="https://www.youtube.com/watch?v=-DkXHi-udxg&amp;list=PLcvEcrsF_9zL7eufSRIWUYiC80khLsqZ7" TargetMode="External"/><Relationship Id="rId23" Type="http://schemas.openxmlformats.org/officeDocument/2006/relationships/image" Target="../media/image22.svg"/><Relationship Id="rId28" Type="http://schemas.openxmlformats.org/officeDocument/2006/relationships/image" Target="../media/image26.svg"/><Relationship Id="rId36" Type="http://schemas.microsoft.com/office/2007/relationships/hdphoto" Target="../media/hdphoto6.wdp"/><Relationship Id="rId10" Type="http://schemas.openxmlformats.org/officeDocument/2006/relationships/image" Target="../media/image14.png"/><Relationship Id="rId19" Type="http://schemas.openxmlformats.org/officeDocument/2006/relationships/image" Target="../media/image18.svg"/><Relationship Id="rId31" Type="http://schemas.openxmlformats.org/officeDocument/2006/relationships/image" Target="../media/image28.sv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hyperlink" Target="https://www.bbc.co.uk/programmes/m000hmmf" TargetMode="External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BE48-27A0-4426-A279-20826BF7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89607"/>
            <a:ext cx="8596668" cy="244468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Thursday 25</a:t>
            </a:r>
            <a:r>
              <a:rPr lang="en-GB" b="1" u="sng" baseline="30000" dirty="0"/>
              <a:t>th</a:t>
            </a:r>
            <a:r>
              <a:rPr lang="en-GB" b="1" u="sng" dirty="0"/>
              <a:t> </a:t>
            </a:r>
            <a:r>
              <a:rPr lang="en-GB" sz="4400" b="1" u="sng" dirty="0"/>
              <a:t>June 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1. Science </a:t>
            </a:r>
            <a:br>
              <a:rPr lang="en-GB" sz="4400" dirty="0"/>
            </a:br>
            <a:r>
              <a:rPr lang="en-GB" sz="4400" dirty="0"/>
              <a:t>2. History </a:t>
            </a:r>
            <a:br>
              <a:rPr lang="en-GB" sz="4400" dirty="0"/>
            </a:br>
            <a:r>
              <a:rPr lang="en-GB" sz="4400" dirty="0"/>
              <a:t>3. PE </a:t>
            </a:r>
            <a:br>
              <a:rPr lang="en-GB" sz="4400" dirty="0"/>
            </a:br>
            <a:r>
              <a:rPr lang="en-GB" sz="4400" dirty="0"/>
              <a:t>4. </a:t>
            </a:r>
            <a:r>
              <a:rPr lang="en-GB"/>
              <a:t>Art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Optional</a:t>
            </a:r>
            <a:br>
              <a:rPr lang="en-GB" dirty="0"/>
            </a:br>
            <a:r>
              <a:rPr lang="en-GB" dirty="0"/>
              <a:t>Extra dose of History – can be looked at any time </a:t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2050" name="Picture 2" descr="News and Events - Cambourne Village College">
            <a:extLst>
              <a:ext uri="{FF2B5EF4-FFF2-40B4-BE49-F238E27FC236}">
                <a16:creationId xmlns:a16="http://schemas.microsoft.com/office/drawing/2014/main" id="{7948C4C2-A4BF-4AD7-A6D8-7F20B21C9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4" b="34758"/>
          <a:stretch/>
        </p:blipFill>
        <p:spPr bwMode="auto">
          <a:xfrm>
            <a:off x="6485466" y="148196"/>
            <a:ext cx="5334000" cy="12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4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DA93-14A8-47B5-A97F-3658B88E7EB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June</a:t>
            </a:r>
            <a:br>
              <a:rPr lang="en-GB" dirty="0"/>
            </a:br>
            <a:r>
              <a:rPr lang="en-GB" dirty="0"/>
              <a:t>1. Science </a:t>
            </a:r>
          </a:p>
        </p:txBody>
      </p:sp>
      <p:pic>
        <p:nvPicPr>
          <p:cNvPr id="3074" name="Picture 2" descr="Principal's Welcome - Cambourne Village College">
            <a:extLst>
              <a:ext uri="{FF2B5EF4-FFF2-40B4-BE49-F238E27FC236}">
                <a16:creationId xmlns:a16="http://schemas.microsoft.com/office/drawing/2014/main" id="{2D99484C-BC28-4E43-BBAE-4423254A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78" y="496888"/>
            <a:ext cx="1193800" cy="10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FE567-9BCF-4F00-93E4-DF7669CB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Listen to the audio and work through the PPT activities in this video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https://catrustorg.sharepoint.com/:v:/s/CambourneVCPublic/EdSdzQrIW3VIodOtYCw_FkkBaH_SINsOLikbKrj9MtazcQ?e=I7gORX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can’t access the video, the PowerPoint [or PDF] is available here: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Thursday 1 Science PowerPoint</a:t>
            </a:r>
            <a:r>
              <a:rPr lang="en-GB" dirty="0"/>
              <a:t> or </a:t>
            </a:r>
            <a:r>
              <a:rPr lang="en-GB" dirty="0">
                <a:hlinkClick r:id="rId5"/>
              </a:rPr>
              <a:t>Thursday 1 Science 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71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DA93-14A8-47B5-A97F-3658B88E7EB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June</a:t>
            </a:r>
            <a:br>
              <a:rPr lang="en-GB" dirty="0"/>
            </a:br>
            <a:r>
              <a:rPr lang="en-GB" dirty="0"/>
              <a:t>2. History</a:t>
            </a:r>
          </a:p>
        </p:txBody>
      </p:sp>
      <p:pic>
        <p:nvPicPr>
          <p:cNvPr id="3074" name="Picture 2" descr="Principal's Welcome - Cambourne Village College">
            <a:extLst>
              <a:ext uri="{FF2B5EF4-FFF2-40B4-BE49-F238E27FC236}">
                <a16:creationId xmlns:a16="http://schemas.microsoft.com/office/drawing/2014/main" id="{2D99484C-BC28-4E43-BBAE-4423254A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78" y="496888"/>
            <a:ext cx="1193800" cy="10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FE567-9BCF-4F00-93E4-DF7669CB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Work through the attached </a:t>
            </a:r>
            <a:r>
              <a:rPr lang="en-GB" dirty="0">
                <a:hlinkClick r:id="rId3"/>
              </a:rPr>
              <a:t>video</a:t>
            </a:r>
            <a:r>
              <a:rPr lang="en-GB" dirty="0"/>
              <a:t> and </a:t>
            </a:r>
            <a:r>
              <a:rPr lang="en-GB" dirty="0">
                <a:hlinkClick r:id="rId4"/>
              </a:rPr>
              <a:t>PowerPoint</a:t>
            </a:r>
            <a:r>
              <a:rPr lang="en-GB" dirty="0"/>
              <a:t> [or </a:t>
            </a:r>
            <a:r>
              <a:rPr lang="en-GB" dirty="0">
                <a:hlinkClick r:id="rId5"/>
              </a:rPr>
              <a:t>PDF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6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F9B6F9-C86C-4972-B8B0-9C9D3770E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14743"/>
              </p:ext>
            </p:extLst>
          </p:nvPr>
        </p:nvGraphicFramePr>
        <p:xfrm>
          <a:off x="-2" y="670560"/>
          <a:ext cx="12192001" cy="61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404">
                  <a:extLst>
                    <a:ext uri="{9D8B030D-6E8A-4147-A177-3AD203B41FA5}">
                      <a16:colId xmlns:a16="http://schemas.microsoft.com/office/drawing/2014/main" val="930743215"/>
                    </a:ext>
                  </a:extLst>
                </a:gridCol>
                <a:gridCol w="2609566">
                  <a:extLst>
                    <a:ext uri="{9D8B030D-6E8A-4147-A177-3AD203B41FA5}">
                      <a16:colId xmlns:a16="http://schemas.microsoft.com/office/drawing/2014/main" val="929348433"/>
                    </a:ext>
                  </a:extLst>
                </a:gridCol>
                <a:gridCol w="2609566">
                  <a:extLst>
                    <a:ext uri="{9D8B030D-6E8A-4147-A177-3AD203B41FA5}">
                      <a16:colId xmlns:a16="http://schemas.microsoft.com/office/drawing/2014/main" val="584578388"/>
                    </a:ext>
                  </a:extLst>
                </a:gridCol>
                <a:gridCol w="2609566">
                  <a:extLst>
                    <a:ext uri="{9D8B030D-6E8A-4147-A177-3AD203B41FA5}">
                      <a16:colId xmlns:a16="http://schemas.microsoft.com/office/drawing/2014/main" val="2045441081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2556845535"/>
                    </a:ext>
                  </a:extLst>
                </a:gridCol>
              </a:tblGrid>
              <a:tr h="1409390">
                <a:tc rowSpan="4">
                  <a:txBody>
                    <a:bodyPr/>
                    <a:lstStyle/>
                    <a:p>
                      <a:pPr algn="ctr"/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Every time you complete an activity, </a:t>
                      </a:r>
                      <a:r>
                        <a:rPr lang="en-GB" sz="1600" b="0" u="sng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  <a:hlinkClick r:id="rId2"/>
                        </a:rPr>
                        <a:t>click the link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and complete the form to log your efforts.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Every activity you complete and log will give you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10 points.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Prizes are on offer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for: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the year 6 with the most points from each school,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the year 6 with the best scores across each activity,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the top school with most entries in year 6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9600" b="1" dirty="0">
                          <a:latin typeface="Berlin Sans FB" panose="020E0602020502020306" pitchFamily="34" charset="0"/>
                        </a:rPr>
                        <a:t>THURSDAY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Throughout the whole week,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 you are completing your challenges and if you go out on a walk, run or bike ride, take a photo or a selfie and get your parent, carer or guardian to email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cam-healthyselfie@cambournevc.org</a:t>
                      </a:r>
                      <a:endParaRPr lang="en-GB" sz="16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would like to be in our twitter collage.</a:t>
                      </a:r>
                      <a:endParaRPr lang="en-GB" sz="16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must be from your parent’s email address, with their permission.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@CamVC_PE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94640"/>
                  </a:ext>
                </a:extLst>
              </a:tr>
              <a:tr h="11839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Berlin Sans FB" panose="020E0602020502020306" pitchFamily="34" charset="0"/>
                        </a:rPr>
                        <a:t>Dance &amp; Gymnastics</a:t>
                      </a:r>
                    </a:p>
                    <a:p>
                      <a:pPr algn="ctr"/>
                      <a:r>
                        <a:rPr lang="en-GB" sz="2000" dirty="0">
                          <a:latin typeface="Berlin Sans FB" panose="020E0602020502020306" pitchFamily="34" charset="0"/>
                        </a:rPr>
                        <a:t>(click on the challenge names below to find out more about each one)</a:t>
                      </a:r>
                    </a:p>
                  </a:txBody>
                  <a:tcPr anchor="ctr">
                    <a:solidFill>
                      <a:srgbClr val="5BD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55895"/>
                  </a:ext>
                </a:extLst>
              </a:tr>
              <a:tr h="1501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Standing Stork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Tik Tok Dance</a:t>
                      </a:r>
                      <a:endParaRPr lang="en-GB" sz="3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7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 Cha Slide Plank</a:t>
                      </a:r>
                      <a:endParaRPr lang="en-GB" sz="32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7E2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73584"/>
                  </a:ext>
                </a:extLst>
              </a:tr>
              <a:tr h="1515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THIS LINK TO REGISTER YOUR RESULTS FOR THURSDAY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7562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884291-5096-4740-9904-079124785117}"/>
              </a:ext>
            </a:extLst>
          </p:cNvPr>
          <p:cNvSpPr/>
          <p:nvPr/>
        </p:nvSpPr>
        <p:spPr>
          <a:xfrm>
            <a:off x="0" y="-187474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erlin Sans FB" panose="020E0602020502020306" pitchFamily="34" charset="0"/>
              </a:rPr>
              <a:t>Year 6 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anose="020E0602020502020306" pitchFamily="34" charset="0"/>
              </a:rPr>
              <a:t>Trans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Berlin Sans FB" panose="020E0602020502020306" pitchFamily="34" charset="0"/>
              </a:rPr>
              <a:t>ition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latin typeface="Berlin Sans FB" panose="020E0602020502020306" pitchFamily="34" charset="0"/>
              </a:rPr>
              <a:t> 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Berlin Sans FB" panose="020E0602020502020306" pitchFamily="34" charset="0"/>
              </a:rPr>
              <a:t>Sports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latin typeface="Berlin Sans FB" panose="020E0602020502020306" pitchFamily="34" charset="0"/>
              </a:rPr>
              <a:t> 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  <a:solidFill>
                  <a:srgbClr val="FF0066"/>
                </a:solidFill>
                <a:latin typeface="Berlin Sans FB" panose="020E0602020502020306" pitchFamily="34" charset="0"/>
              </a:rPr>
              <a:t>Week</a:t>
            </a:r>
          </a:p>
        </p:txBody>
      </p:sp>
      <p:pic>
        <p:nvPicPr>
          <p:cNvPr id="1029" name="Picture 5" descr="Spiral Rainbow">
            <a:extLst>
              <a:ext uri="{FF2B5EF4-FFF2-40B4-BE49-F238E27FC236}">
                <a16:creationId xmlns:a16="http://schemas.microsoft.com/office/drawing/2014/main" id="{BB811C71-B579-4068-AA58-C7F4017B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5" y="0"/>
            <a:ext cx="974724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piral Rainbow">
            <a:extLst>
              <a:ext uri="{FF2B5EF4-FFF2-40B4-BE49-F238E27FC236}">
                <a16:creationId xmlns:a16="http://schemas.microsoft.com/office/drawing/2014/main" id="{6DD6C589-42F3-48FA-B48B-B938EA0F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236" y="0"/>
            <a:ext cx="974724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26E414-59F6-438A-A38B-84CBC5151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77" y="5561987"/>
            <a:ext cx="1156383" cy="12572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39607-3342-4E87-B606-6E831D5DB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1042" y="698760"/>
            <a:ext cx="1156383" cy="1257246"/>
          </a:xfrm>
          <a:prstGeom prst="rect">
            <a:avLst/>
          </a:prstGeom>
        </p:spPr>
      </p:pic>
      <p:pic>
        <p:nvPicPr>
          <p:cNvPr id="1031" name="Picture 7" descr="Follow Us on Twitter">
            <a:extLst>
              <a:ext uri="{FF2B5EF4-FFF2-40B4-BE49-F238E27FC236}">
                <a16:creationId xmlns:a16="http://schemas.microsoft.com/office/drawing/2014/main" id="{AA6529C7-E01A-4B01-BD4A-BE8CD1C45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5" b="32326"/>
          <a:stretch/>
        </p:blipFill>
        <p:spPr bwMode="auto">
          <a:xfrm>
            <a:off x="10341021" y="6030511"/>
            <a:ext cx="1436427" cy="5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Music">
            <a:hlinkClick r:id="rId10"/>
            <a:extLst>
              <a:ext uri="{FF2B5EF4-FFF2-40B4-BE49-F238E27FC236}">
                <a16:creationId xmlns:a16="http://schemas.microsoft.com/office/drawing/2014/main" id="{A55E1C9F-B6E9-4B17-8352-B1B34FA56F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9017" y="4338609"/>
            <a:ext cx="914400" cy="914400"/>
          </a:xfrm>
          <a:prstGeom prst="rect">
            <a:avLst/>
          </a:prstGeom>
        </p:spPr>
      </p:pic>
      <p:pic>
        <p:nvPicPr>
          <p:cNvPr id="5" name="Graphic 4" descr="Music notes">
            <a:hlinkClick r:id="rId13"/>
            <a:extLst>
              <a:ext uri="{FF2B5EF4-FFF2-40B4-BE49-F238E27FC236}">
                <a16:creationId xmlns:a16="http://schemas.microsoft.com/office/drawing/2014/main" id="{F1B74F38-4F8B-4257-B871-66145E61F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95404" y="4228849"/>
            <a:ext cx="1257246" cy="1257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BD0B6-B6EF-4436-B833-416190394353}"/>
              </a:ext>
            </a:extLst>
          </p:cNvPr>
          <p:cNvSpPr txBox="1"/>
          <p:nvPr/>
        </p:nvSpPr>
        <p:spPr>
          <a:xfrm>
            <a:off x="4984817" y="5362769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Click the musical notes to get the song on YouTube</a:t>
            </a:r>
          </a:p>
        </p:txBody>
      </p:sp>
    </p:spTree>
    <p:extLst>
      <p:ext uri="{BB962C8B-B14F-4D97-AF65-F5344CB8AC3E}">
        <p14:creationId xmlns:p14="http://schemas.microsoft.com/office/powerpoint/2010/main" val="326821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DA93-14A8-47B5-A97F-3658B88E7EB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June</a:t>
            </a:r>
            <a:br>
              <a:rPr lang="en-GB" dirty="0"/>
            </a:br>
            <a:r>
              <a:rPr lang="en-GB" dirty="0"/>
              <a:t>4.Art </a:t>
            </a:r>
          </a:p>
        </p:txBody>
      </p:sp>
      <p:pic>
        <p:nvPicPr>
          <p:cNvPr id="3074" name="Picture 2" descr="Principal's Welcome - Cambourne Village College">
            <a:extLst>
              <a:ext uri="{FF2B5EF4-FFF2-40B4-BE49-F238E27FC236}">
                <a16:creationId xmlns:a16="http://schemas.microsoft.com/office/drawing/2014/main" id="{2D99484C-BC28-4E43-BBAE-4423254A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78" y="496888"/>
            <a:ext cx="1193800" cy="10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FE567-9BCF-4F00-93E4-DF7669CB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Welcome to the Art Department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Part 1</a:t>
            </a: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https://www.loom.com/share/0a1160c83af44056b055f10f6a4ba09b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/>
              <a:t>Part 2</a:t>
            </a: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https://www.loom.com/share/4ca0228bfc1d49a58a89dc35773aec69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30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0E2E12-6DB2-4640-A41C-CBBBC43B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286" y1="3814" x2="22286" y2="3814"/>
                        <a14:foregroundMark x1="22286" y1="5508" x2="8571" y2="15254"/>
                        <a14:foregroundMark x1="8571" y1="15254" x2="2286" y2="23729"/>
                        <a14:foregroundMark x1="28000" y1="84746" x2="42286" y2="96186"/>
                        <a14:backgroundMark x1="16571" y1="85593" x2="41714" y2="99153"/>
                        <a14:backgroundMark x1="28000" y1="1695" x2="4800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22520" flipH="1">
            <a:off x="7027826" y="4791746"/>
            <a:ext cx="843676" cy="11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Have Been Bitmoji'd! — Steem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3" b="66834" l="9799" r="89950">
                        <a14:foregroundMark x1="12814" y1="21357" x2="35176" y2="47739"/>
                        <a14:foregroundMark x1="12060" y1="22362" x2="15327" y2="38693"/>
                        <a14:foregroundMark x1="13568" y1="23618" x2="14322" y2="24874"/>
                        <a14:foregroundMark x1="15075" y1="25879" x2="15075" y2="25879"/>
                        <a14:foregroundMark x1="13568" y1="24623" x2="18593" y2="33417"/>
                        <a14:foregroundMark x1="34171" y1="50000" x2="35176" y2="66834"/>
                        <a14:foregroundMark x1="25126" y1="54020" x2="52513" y2="54020"/>
                        <a14:foregroundMark x1="63065" y1="54020" x2="11055" y2="37940"/>
                        <a14:foregroundMark x1="63065" y1="62060" x2="27638" y2="62563"/>
                        <a14:foregroundMark x1="65829" y1="65075" x2="28643" y2="64322"/>
                        <a14:foregroundMark x1="64070" y1="58040" x2="39950" y2="60553"/>
                        <a14:foregroundMark x1="25628" y1="57035" x2="44221" y2="61558"/>
                        <a14:foregroundMark x1="24623" y1="52513" x2="40201" y2="52513"/>
                        <a14:foregroundMark x1="18593" y1="48744" x2="37437" y2="40201"/>
                        <a14:foregroundMark x1="25879" y1="49497" x2="31658" y2="48241"/>
                        <a14:foregroundMark x1="30653" y1="66080" x2="41709" y2="64070"/>
                        <a14:foregroundMark x1="50251" y1="45477" x2="39447" y2="47487"/>
                        <a14:foregroundMark x1="58040" y1="48492" x2="44724" y2="51759"/>
                        <a14:foregroundMark x1="61307" y1="50251" x2="47487" y2="54774"/>
                        <a14:foregroundMark x1="55025" y1="45980" x2="47487" y2="49497"/>
                        <a14:foregroundMark x1="44472" y1="42965" x2="37688" y2="45980"/>
                        <a14:foregroundMark x1="46231" y1="43970" x2="42211" y2="48995"/>
                        <a14:foregroundMark x1="14070" y1="21357" x2="21106" y2="30653"/>
                        <a14:foregroundMark x1="15075" y1="21608" x2="20101" y2="26633"/>
                        <a14:foregroundMark x1="24121" y1="42965" x2="22111" y2="45226"/>
                        <a14:foregroundMark x1="15075" y1="18844" x2="13065" y2="24121"/>
                        <a14:backgroundMark x1="24874" y1="27889" x2="55779" y2="34422"/>
                        <a14:backgroundMark x1="28392" y1="35930" x2="51508" y2="37940"/>
                        <a14:backgroundMark x1="31658" y1="41457" x2="53266" y2="42714"/>
                        <a14:backgroundMark x1="34673" y1="40201" x2="41960" y2="40452"/>
                        <a14:backgroundMark x1="35930" y1="40704" x2="37186" y2="42211"/>
                        <a14:backgroundMark x1="34673" y1="39698" x2="36432" y2="42714"/>
                        <a14:backgroundMark x1="39196" y1="43216" x2="31156" y2="40201"/>
                        <a14:backgroundMark x1="34925" y1="36683" x2="38191" y2="42462"/>
                        <a14:backgroundMark x1="32663" y1="37186" x2="36683" y2="41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161"/>
          <a:stretch/>
        </p:blipFill>
        <p:spPr bwMode="auto">
          <a:xfrm flipH="1">
            <a:off x="4643878" y="3864159"/>
            <a:ext cx="4633309" cy="30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8">
            <a:extLst>
              <a:ext uri="{FF2B5EF4-FFF2-40B4-BE49-F238E27FC236}">
                <a16:creationId xmlns:a16="http://schemas.microsoft.com/office/drawing/2014/main" id="{703F8914-B3C5-4F6A-9247-70E24DB9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200" l="314" r="98222">
                        <a14:foregroundMark x1="418" y1="58000" x2="19874" y2="86133"/>
                        <a14:foregroundMark x1="19874" y1="86133" x2="32741" y2="78800"/>
                        <a14:foregroundMark x1="32741" y1="78800" x2="33368" y2="77867"/>
                        <a14:foregroundMark x1="27092" y1="96267" x2="40900" y2="95600"/>
                        <a14:foregroundMark x1="58891" y1="82267" x2="93619" y2="34933"/>
                        <a14:foregroundMark x1="93619" y1="34933" x2="96444" y2="27733"/>
                        <a14:foregroundMark x1="97071" y1="25600" x2="71548" y2="57733"/>
                        <a14:foregroundMark x1="71548" y1="57733" x2="69874" y2="72667"/>
                        <a14:foregroundMark x1="69874" y1="72667" x2="97071" y2="24800"/>
                        <a14:foregroundMark x1="97594" y1="24800" x2="98222" y2="33600"/>
                        <a14:foregroundMark x1="91841" y1="38800" x2="75418" y2="68533"/>
                        <a14:foregroundMark x1="75418" y1="68533" x2="75000" y2="69733"/>
                        <a14:foregroundMark x1="18933" y1="91867" x2="30962" y2="98533"/>
                        <a14:foregroundMark x1="30962" y1="98533" x2="44142" y2="98267"/>
                        <a14:foregroundMark x1="44142" y1="98267" x2="44351" y2="97733"/>
                        <a14:foregroundMark x1="16632" y1="70533" x2="8682" y2="85867"/>
                        <a14:foregroundMark x1="8682" y1="85867" x2="9100" y2="80133"/>
                        <a14:foregroundMark x1="3870" y1="58667" x2="13005" y2="61764"/>
                        <a14:foregroundMark x1="14234" y1="64306" x2="9728" y2="72000"/>
                        <a14:foregroundMark x1="27092" y1="67600" x2="38598" y2="66267"/>
                        <a14:foregroundMark x1="38598" y1="66267" x2="38598" y2="66800"/>
                        <a14:foregroundMark x1="53661" y1="84533" x2="70607" y2="61467"/>
                        <a14:foregroundMark x1="70607" y1="61467" x2="71548" y2="60933"/>
                        <a14:foregroundMark x1="13180" y1="66133" x2="19587" y2="65004"/>
                        <a14:foregroundMark x1="46890" y1="64744" x2="50418" y2="66133"/>
                        <a14:foregroundMark x1="46462" y1="64575" x2="46759" y2="64692"/>
                        <a14:foregroundMark x1="50418" y1="66133" x2="79184" y2="59867"/>
                        <a14:foregroundMark x1="79184" y1="59867" x2="80649" y2="75733"/>
                        <a14:foregroundMark x1="80649" y1="75733" x2="72699" y2="86533"/>
                        <a14:foregroundMark x1="72699" y1="86533" x2="54498" y2="92133"/>
                        <a14:foregroundMark x1="54498" y1="92133" x2="44351" y2="99200"/>
                        <a14:foregroundMark x1="44351" y1="99200" x2="4289" y2="94933"/>
                        <a14:foregroundMark x1="4289" y1="94933" x2="1046" y2="48000"/>
                        <a14:foregroundMark x1="1046" y1="48000" x2="10171" y2="55900"/>
                        <a14:foregroundMark x1="13361" y1="62501" x2="13703" y2="63867"/>
                        <a14:foregroundMark x1="19561" y1="66800" x2="30962" y2="62933"/>
                        <a14:foregroundMark x1="30962" y1="62933" x2="19561" y2="65333"/>
                        <a14:foregroundMark x1="19561" y1="65333" x2="19561" y2="65333"/>
                        <a14:backgroundMark x1="28766" y1="12267" x2="15586" y2="29733"/>
                        <a14:backgroundMark x1="15586" y1="29733" x2="28661" y2="44133"/>
                        <a14:backgroundMark x1="28661" y1="44133" x2="44874" y2="45867"/>
                        <a14:backgroundMark x1="44874" y1="45867" x2="48954" y2="28133"/>
                        <a14:backgroundMark x1="48954" y1="28133" x2="42782" y2="15200"/>
                        <a14:backgroundMark x1="42782" y1="15200" x2="31067" y2="12267"/>
                        <a14:backgroundMark x1="31067" y1="12267" x2="21339" y2="21867"/>
                        <a14:backgroundMark x1="21339" y1="21867" x2="20607" y2="40000"/>
                        <a14:backgroundMark x1="20607" y1="40000" x2="41423" y2="60133"/>
                        <a14:backgroundMark x1="41423" y1="60133" x2="53138" y2="59600"/>
                        <a14:backgroundMark x1="53138" y1="59600" x2="53766" y2="25067"/>
                        <a14:backgroundMark x1="53766" y1="25067" x2="46862" y2="9600"/>
                        <a14:backgroundMark x1="46862" y1="9600" x2="33682" y2="1200"/>
                        <a14:backgroundMark x1="33682" y1="1200" x2="20188" y2="2267"/>
                        <a14:backgroundMark x1="20188" y1="2267" x2="14331" y2="9333"/>
                        <a14:backgroundMark x1="10251" y1="15200" x2="8577" y2="34267"/>
                        <a14:backgroundMark x1="8577" y1="34267" x2="11506" y2="50800"/>
                        <a14:backgroundMark x1="11506" y1="50800" x2="20069" y2="63161"/>
                        <a14:backgroundMark x1="20476" y1="63075" x2="40167" y2="45467"/>
                        <a14:backgroundMark x1="40167" y1="45467" x2="40377" y2="45467"/>
                        <a14:backgroundMark x1="6799" y1="4933" x2="36925" y2="7067"/>
                        <a14:backgroundMark x1="36925" y1="7067" x2="50523" y2="5733"/>
                        <a14:backgroundMark x1="50523" y1="5733" x2="48536" y2="20933"/>
                        <a14:backgroundMark x1="48536" y1="20933" x2="1046" y2="23333"/>
                        <a14:backgroundMark x1="1046" y1="23333" x2="7427" y2="8533"/>
                        <a14:backgroundMark x1="7427" y1="8533" x2="7950" y2="4933"/>
                        <a14:backgroundMark x1="9728" y1="50667" x2="16109" y2="63867"/>
                        <a14:backgroundMark x1="31550" y1="61561" x2="41109" y2="60133"/>
                        <a14:backgroundMark x1="16109" y1="63867" x2="28769" y2="61976"/>
                        <a14:backgroundMark x1="41109" y1="60133" x2="28138" y2="53467"/>
                        <a14:backgroundMark x1="28138" y1="53467" x2="15586" y2="52800"/>
                        <a14:backgroundMark x1="15586" y1="52800" x2="11402" y2="58000"/>
                        <a14:backgroundMark x1="35146" y1="60133" x2="47176" y2="63333"/>
                        <a14:backgroundMark x1="47176" y1="63333" x2="54393" y2="49333"/>
                        <a14:backgroundMark x1="54393" y1="49333" x2="55335" y2="33200"/>
                        <a14:backgroundMark x1="55335" y1="33200" x2="51255" y2="18133"/>
                        <a14:backgroundMark x1="51255" y1="18133" x2="44142" y2="52533"/>
                        <a14:backgroundMark x1="44142" y1="52533" x2="36925" y2="61600"/>
                        <a14:backgroundMark x1="53033" y1="7067" x2="40795" y2="4800"/>
                        <a14:backgroundMark x1="40795" y1="4800" x2="47071" y2="24400"/>
                        <a14:backgroundMark x1="47071" y1="24400" x2="54498" y2="11867"/>
                        <a14:backgroundMark x1="54498" y1="11867" x2="50209" y2="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77" y="5030454"/>
            <a:ext cx="2663046" cy="18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BF03DEE-E661-4D59-BFFF-727EC182A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88" b="23616" l="72857" r="82501">
                        <a14:foregroundMark x1="74020" y1="11193" x2="76961" y2="8701"/>
                        <a14:foregroundMark x1="76961" y1="8701" x2="79657" y2="11315"/>
                        <a14:foregroundMark x1="79657" y1="11315" x2="76042" y2="10784"/>
                        <a14:foregroundMark x1="76042" y1="10784" x2="78278" y2="11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52" t="6034" r="16293" b="74430"/>
          <a:stretch/>
        </p:blipFill>
        <p:spPr>
          <a:xfrm rot="1191992">
            <a:off x="11114986" y="4741142"/>
            <a:ext cx="1178971" cy="1535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F6E337-AF2E-4F68-8774-BC222A5BC9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0" b="99804" l="10000" r="90000">
                        <a14:foregroundMark x1="41636" y1="87671" x2="41273" y2="99804"/>
                        <a14:backgroundMark x1="54545" y1="34638" x2="57273" y2="28376"/>
                      </a14:backgroundRemoval>
                    </a14:imgEffect>
                  </a14:imgLayer>
                </a14:imgProps>
              </a:ext>
            </a:extLst>
          </a:blip>
          <a:srcRect b="23182"/>
          <a:stretch/>
        </p:blipFill>
        <p:spPr>
          <a:xfrm>
            <a:off x="10123521" y="5235504"/>
            <a:ext cx="2220706" cy="16328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47BD97-9BC5-4C70-9884-9EDE711ED038}"/>
              </a:ext>
            </a:extLst>
          </p:cNvPr>
          <p:cNvSpPr/>
          <p:nvPr/>
        </p:nvSpPr>
        <p:spPr>
          <a:xfrm>
            <a:off x="0" y="-134078"/>
            <a:ext cx="12184935" cy="725491"/>
          </a:xfrm>
          <a:prstGeom prst="rect">
            <a:avLst/>
          </a:prstGeom>
          <a:noFill/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4286" b="1" dirty="0">
                <a:ln w="0"/>
                <a:latin typeface="Arial Rounded MT Bold" panose="020F0704030504030204" pitchFamily="34" charset="0"/>
              </a:rPr>
              <a:t>Get an extra dose of HISTORY!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4FEB535-CEE2-4FCA-ABD6-85AA56C85E71}"/>
              </a:ext>
            </a:extLst>
          </p:cNvPr>
          <p:cNvSpPr/>
          <p:nvPr/>
        </p:nvSpPr>
        <p:spPr>
          <a:xfrm>
            <a:off x="10455491" y="3248596"/>
            <a:ext cx="1692606" cy="1632858"/>
          </a:xfrm>
          <a:prstGeom prst="wedgeEllipseCallout">
            <a:avLst>
              <a:gd name="adj1" fmla="val -5675"/>
              <a:gd name="adj2" fmla="val 626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 studied Greek and Roman history at University. These days I’m really interested in American History…and football!</a:t>
            </a:r>
            <a:endParaRPr lang="en-GB" sz="1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EC4AC-BD98-474D-BEAF-33ED597777B7}"/>
              </a:ext>
            </a:extLst>
          </p:cNvPr>
          <p:cNvSpPr/>
          <p:nvPr/>
        </p:nvSpPr>
        <p:spPr>
          <a:xfrm>
            <a:off x="78389" y="736511"/>
            <a:ext cx="2506523" cy="923366"/>
          </a:xfrm>
          <a:prstGeom prst="rect">
            <a:avLst/>
          </a:prstGeom>
          <a:solidFill>
            <a:srgbClr val="0099FF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Listen!</a:t>
            </a:r>
          </a:p>
          <a:p>
            <a:pPr algn="ctr"/>
            <a:r>
              <a:rPr lang="en-GB" sz="1286" dirty="0" err="1">
                <a:latin typeface="Arial Rounded MT Bold" panose="020F0704030504030204" pitchFamily="34" charset="0"/>
              </a:rPr>
              <a:t>Gombrich</a:t>
            </a:r>
            <a:r>
              <a:rPr lang="en-GB" sz="1286" dirty="0">
                <a:latin typeface="Arial Rounded MT Bold" panose="020F0704030504030204" pitchFamily="34" charset="0"/>
              </a:rPr>
              <a:t>: </a:t>
            </a:r>
            <a:r>
              <a:rPr lang="en-GB" sz="1286" i="1" dirty="0">
                <a:latin typeface="Arial Rounded MT Bold" panose="020F0704030504030204" pitchFamily="34" charset="0"/>
              </a:rPr>
              <a:t>A Little History of the World </a:t>
            </a:r>
          </a:p>
          <a:p>
            <a:pPr algn="ctr"/>
            <a:r>
              <a:rPr lang="en-GB" sz="1286" dirty="0">
                <a:latin typeface="Arial Rounded MT Bold" panose="020F07040305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Listen to it</a:t>
            </a:r>
            <a:r>
              <a:rPr lang="en-US" sz="1286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B34AB-5B71-48C7-A345-811ED197B668}"/>
              </a:ext>
            </a:extLst>
          </p:cNvPr>
          <p:cNvSpPr/>
          <p:nvPr/>
        </p:nvSpPr>
        <p:spPr>
          <a:xfrm>
            <a:off x="3692861" y="509776"/>
            <a:ext cx="4772943" cy="1121241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Read!</a:t>
            </a:r>
          </a:p>
          <a:p>
            <a:pPr algn="ctr"/>
            <a:r>
              <a:rPr lang="en-US" sz="1286" dirty="0">
                <a:latin typeface="Arial Rounded MT Bold" panose="020F0704030504030204" pitchFamily="34" charset="0"/>
                <a:hlinkClick r:id="rId13"/>
              </a:rPr>
              <a:t>Who were the people of Roman Britain?</a:t>
            </a:r>
            <a:br>
              <a:rPr lang="en-US" sz="1286" dirty="0">
                <a:latin typeface="Arial Rounded MT Bold" panose="020F0704030504030204" pitchFamily="34" charset="0"/>
              </a:rPr>
            </a:br>
            <a:r>
              <a:rPr lang="en-US" sz="1286" dirty="0">
                <a:latin typeface="Arial Rounded MT Bold" panose="020F0704030504030204" pitchFamily="34" charset="0"/>
              </a:rPr>
              <a:t>Dig for clues with Reading University archaeologists. </a:t>
            </a:r>
            <a:br>
              <a:rPr lang="en-US" sz="1286" dirty="0">
                <a:latin typeface="Arial Rounded MT Bold" panose="020F0704030504030204" pitchFamily="34" charset="0"/>
              </a:rPr>
            </a:br>
            <a:r>
              <a:rPr lang="en-US" sz="1286" dirty="0">
                <a:latin typeface="Arial Rounded MT Bold" panose="020F0704030504030204" pitchFamily="34" charset="0"/>
              </a:rPr>
              <a:t>Follow their stories as imagined by Caroline Lawrence.</a:t>
            </a:r>
            <a:br>
              <a:rPr lang="en-US" sz="1286" dirty="0">
                <a:latin typeface="Arial Rounded MT Bold" panose="020F0704030504030204" pitchFamily="34" charset="0"/>
              </a:rPr>
            </a:br>
            <a:r>
              <a:rPr lang="en-US" sz="1286" dirty="0">
                <a:latin typeface="Arial Rounded MT Bold" panose="020F0704030504030204" pitchFamily="34" charset="0"/>
              </a:rPr>
              <a:t>They may not be who you thought they were…</a:t>
            </a:r>
            <a:endParaRPr lang="en-US" sz="1286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CEF6D-1FE5-4CBE-A91A-5C5D02771D50}"/>
              </a:ext>
            </a:extLst>
          </p:cNvPr>
          <p:cNvSpPr/>
          <p:nvPr/>
        </p:nvSpPr>
        <p:spPr>
          <a:xfrm>
            <a:off x="3023517" y="1730526"/>
            <a:ext cx="5460231" cy="1121241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Podcast!</a:t>
            </a:r>
          </a:p>
          <a:p>
            <a:pPr algn="ctr"/>
            <a:r>
              <a:rPr lang="en-GB" sz="1286" dirty="0" err="1">
                <a:latin typeface="Arial Rounded MT Bold" panose="020F0704030504030204" pitchFamily="34" charset="0"/>
                <a:hlinkClick r:id="rId14"/>
              </a:rPr>
              <a:t>Homeschool</a:t>
            </a:r>
            <a:r>
              <a:rPr lang="en-GB" sz="1286" dirty="0">
                <a:latin typeface="Arial Rounded MT Bold" panose="020F0704030504030204" pitchFamily="34" charset="0"/>
                <a:hlinkClick r:id="rId14"/>
              </a:rPr>
              <a:t> History</a:t>
            </a:r>
            <a:endParaRPr lang="en-US" sz="1714" b="1" dirty="0">
              <a:ln w="0"/>
              <a:latin typeface="Arial Rounded MT Bold" panose="020F0704030504030204" pitchFamily="34" charset="0"/>
            </a:endParaRPr>
          </a:p>
          <a:p>
            <a:pPr algn="ctr"/>
            <a:r>
              <a:rPr lang="en-US" sz="1286" dirty="0">
                <a:latin typeface="Arial Rounded MT Bold" panose="020F0704030504030204" pitchFamily="34" charset="0"/>
              </a:rPr>
              <a:t>Fun history lessons for all the family, presented by Horrible Histories' Greg Jenner. Full of facts and jokes, the series brings to life a broad range of historical topics.</a:t>
            </a:r>
            <a:endParaRPr lang="en-US" sz="1714" b="1" dirty="0">
              <a:ln w="0"/>
              <a:latin typeface="Arial Rounded MT Bold" panose="020F07040305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9530E7-8B2D-4F23-BEDE-5E6C1FECF5B1}"/>
              </a:ext>
            </a:extLst>
          </p:cNvPr>
          <p:cNvSpPr/>
          <p:nvPr/>
        </p:nvSpPr>
        <p:spPr>
          <a:xfrm>
            <a:off x="4111810" y="2933871"/>
            <a:ext cx="3169491" cy="527617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GB" sz="1714" b="1" dirty="0">
                <a:latin typeface="Arial Rounded MT Bold" panose="020F0704030504030204" pitchFamily="34" charset="0"/>
              </a:rPr>
              <a:t>Watch!</a:t>
            </a:r>
          </a:p>
          <a:p>
            <a:pPr algn="ctr"/>
            <a:r>
              <a:rPr lang="en-GB" sz="1286" dirty="0">
                <a:latin typeface="Arial Rounded MT Bold" panose="020F0704030504030204" pitchFamily="34" charset="0"/>
                <a:hlinkClick r:id="rId15"/>
              </a:rPr>
              <a:t>The Story of Britain</a:t>
            </a:r>
            <a:endParaRPr lang="en-GB" sz="1286" dirty="0">
              <a:latin typeface="Arial Rounded MT Bold" panose="020F07040305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E3D522-0598-422A-9E2D-D422C026A283}"/>
              </a:ext>
            </a:extLst>
          </p:cNvPr>
          <p:cNvSpPr/>
          <p:nvPr/>
        </p:nvSpPr>
        <p:spPr>
          <a:xfrm>
            <a:off x="10889161" y="6108120"/>
            <a:ext cx="964741" cy="505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429" b="1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Mr Green</a:t>
            </a:r>
          </a:p>
        </p:txBody>
      </p:sp>
      <p:pic>
        <p:nvPicPr>
          <p:cNvPr id="28" name="Graphic 27" descr="Pencil">
            <a:extLst>
              <a:ext uri="{FF2B5EF4-FFF2-40B4-BE49-F238E27FC236}">
                <a16:creationId xmlns:a16="http://schemas.microsoft.com/office/drawing/2014/main" id="{F68C0A8C-D2B4-4AAB-97D8-A7E0ABDE34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4896503">
            <a:off x="1334634" y="2829660"/>
            <a:ext cx="1335614" cy="1335614"/>
          </a:xfrm>
          <a:prstGeom prst="rect">
            <a:avLst/>
          </a:prstGeom>
        </p:spPr>
      </p:pic>
      <p:pic>
        <p:nvPicPr>
          <p:cNvPr id="30" name="Graphic 29" descr="Headphones">
            <a:extLst>
              <a:ext uri="{FF2B5EF4-FFF2-40B4-BE49-F238E27FC236}">
                <a16:creationId xmlns:a16="http://schemas.microsoft.com/office/drawing/2014/main" id="{EB450691-7B31-497B-A41B-908B577369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655" y="-185466"/>
            <a:ext cx="1047206" cy="1047206"/>
          </a:xfrm>
          <a:prstGeom prst="rect">
            <a:avLst/>
          </a:prstGeom>
        </p:spPr>
      </p:pic>
      <p:pic>
        <p:nvPicPr>
          <p:cNvPr id="1027" name="Graphic 1026" descr="Television">
            <a:extLst>
              <a:ext uri="{FF2B5EF4-FFF2-40B4-BE49-F238E27FC236}">
                <a16:creationId xmlns:a16="http://schemas.microsoft.com/office/drawing/2014/main" id="{603545CB-2E3B-488B-8B88-028EAB07F4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18279" y="2783581"/>
            <a:ext cx="930030" cy="930030"/>
          </a:xfrm>
          <a:prstGeom prst="rect">
            <a:avLst/>
          </a:prstGeom>
        </p:spPr>
      </p:pic>
      <p:pic>
        <p:nvPicPr>
          <p:cNvPr id="1036" name="Graphic 1035" descr="Books">
            <a:extLst>
              <a:ext uri="{FF2B5EF4-FFF2-40B4-BE49-F238E27FC236}">
                <a16:creationId xmlns:a16="http://schemas.microsoft.com/office/drawing/2014/main" id="{8491C501-9FF8-417E-85B5-EB415C4B51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66491" y="403785"/>
            <a:ext cx="1047205" cy="1047205"/>
          </a:xfrm>
          <a:prstGeom prst="rect">
            <a:avLst/>
          </a:prstGeom>
        </p:spPr>
      </p:pic>
      <p:pic>
        <p:nvPicPr>
          <p:cNvPr id="1040" name="Graphic 1039" descr="Head with gears">
            <a:extLst>
              <a:ext uri="{FF2B5EF4-FFF2-40B4-BE49-F238E27FC236}">
                <a16:creationId xmlns:a16="http://schemas.microsoft.com/office/drawing/2014/main" id="{506DB7CE-C6FC-4D36-8B00-63E1C351E17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32004" y="1785112"/>
            <a:ext cx="1062618" cy="10626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A65BE52-D6D5-4E8C-B8E0-9A661AE6037B}"/>
              </a:ext>
            </a:extLst>
          </p:cNvPr>
          <p:cNvSpPr/>
          <p:nvPr/>
        </p:nvSpPr>
        <p:spPr>
          <a:xfrm>
            <a:off x="8836120" y="528377"/>
            <a:ext cx="2992831" cy="1121241"/>
          </a:xfrm>
          <a:prstGeom prst="rect">
            <a:avLst/>
          </a:prstGeom>
          <a:solidFill>
            <a:srgbClr val="99FFCC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Learn!</a:t>
            </a:r>
          </a:p>
          <a:p>
            <a:pPr algn="ctr"/>
            <a:r>
              <a:rPr lang="en-US" sz="1286" dirty="0">
                <a:latin typeface="Arial Rounded MT Bold" panose="020F070403050403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 School is a new online </a:t>
            </a:r>
            <a:r>
              <a:rPr lang="en-US" sz="1286" dirty="0" err="1">
                <a:latin typeface="Arial Rounded MT Bold" panose="020F070403050403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</a:t>
            </a:r>
            <a:r>
              <a:rPr lang="en-US" sz="1286" dirty="0">
                <a:latin typeface="Arial Rounded MT Bold" panose="020F070403050403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lively extra-curricular in-school workshops themed around archaeology.</a:t>
            </a:r>
            <a:endParaRPr lang="en-US" sz="1286" dirty="0">
              <a:latin typeface="Arial Rounded MT Bold" panose="020F0704030504030204" pitchFamily="34" charset="0"/>
            </a:endParaRPr>
          </a:p>
        </p:txBody>
      </p:sp>
      <p:pic>
        <p:nvPicPr>
          <p:cNvPr id="29" name="Graphic 28" descr="Lightbulb">
            <a:extLst>
              <a:ext uri="{FF2B5EF4-FFF2-40B4-BE49-F238E27FC236}">
                <a16:creationId xmlns:a16="http://schemas.microsoft.com/office/drawing/2014/main" id="{AA33E8DA-24F8-425A-8852-62179F0675B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41400" y="-44675"/>
            <a:ext cx="1062619" cy="106261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852E27E-9AB1-4509-AA8C-50DCCDDEBCB6}"/>
              </a:ext>
            </a:extLst>
          </p:cNvPr>
          <p:cNvSpPr/>
          <p:nvPr/>
        </p:nvSpPr>
        <p:spPr>
          <a:xfrm>
            <a:off x="121017" y="1870491"/>
            <a:ext cx="2545474" cy="923366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Play!</a:t>
            </a:r>
          </a:p>
          <a:p>
            <a:pPr algn="ctr"/>
            <a:r>
              <a:rPr lang="en-GB" sz="1286" dirty="0">
                <a:latin typeface="Arial Rounded MT Bold" panose="020F0704030504030204" pitchFamily="34" charset="0"/>
              </a:rPr>
              <a:t>Free History games for all the family -</a:t>
            </a:r>
          </a:p>
          <a:p>
            <a:pPr algn="ctr"/>
            <a:r>
              <a:rPr lang="en-GB" sz="1286" dirty="0">
                <a:latin typeface="Arial Rounded MT Bold" panose="020F070403050403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National Archives </a:t>
            </a:r>
            <a:endParaRPr lang="en-GB" sz="1286" dirty="0">
              <a:latin typeface="Arial Rounded MT Bold" panose="020F0704030504030204" pitchFamily="34" charset="0"/>
            </a:endParaRPr>
          </a:p>
        </p:txBody>
      </p:sp>
      <p:pic>
        <p:nvPicPr>
          <p:cNvPr id="32" name="Graphic 31" descr="Game controller">
            <a:extLst>
              <a:ext uri="{FF2B5EF4-FFF2-40B4-BE49-F238E27FC236}">
                <a16:creationId xmlns:a16="http://schemas.microsoft.com/office/drawing/2014/main" id="{35ECF95E-B412-4012-8843-B2EC05AF254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32494" y="2580013"/>
            <a:ext cx="1191699" cy="11916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501F8CC-DFB3-4C16-B755-13A145B822D7}"/>
              </a:ext>
            </a:extLst>
          </p:cNvPr>
          <p:cNvSpPr/>
          <p:nvPr/>
        </p:nvSpPr>
        <p:spPr>
          <a:xfrm>
            <a:off x="9415494" y="1894678"/>
            <a:ext cx="2242838" cy="923366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714" b="1" dirty="0">
                <a:ln w="0"/>
                <a:latin typeface="Arial Rounded MT Bold" panose="020F0704030504030204" pitchFamily="34" charset="0"/>
              </a:rPr>
              <a:t>Explore!</a:t>
            </a:r>
          </a:p>
          <a:p>
            <a:pPr algn="ctr"/>
            <a:r>
              <a:rPr lang="en-GB" sz="1286" dirty="0">
                <a:ln w="0"/>
                <a:latin typeface="Arial Rounded MT Bold" panose="020F070403050403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the British Museum's amazing online exhibition!</a:t>
            </a:r>
            <a:endParaRPr lang="en-US" sz="1286" dirty="0">
              <a:ln w="0"/>
              <a:latin typeface="Arial Rounded MT Bold" panose="020F0704030504030204" pitchFamily="34" charset="0"/>
            </a:endParaRPr>
          </a:p>
        </p:txBody>
      </p:sp>
      <p:pic>
        <p:nvPicPr>
          <p:cNvPr id="36" name="Graphic 35" descr="Footprints">
            <a:extLst>
              <a:ext uri="{FF2B5EF4-FFF2-40B4-BE49-F238E27FC236}">
                <a16:creationId xmlns:a16="http://schemas.microsoft.com/office/drawing/2014/main" id="{73C43FEC-8C10-4C31-B4D7-742E832902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233873" y="2502660"/>
            <a:ext cx="1062618" cy="1062618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8FD3F161-ED46-4287-B13C-7E40EE194794}"/>
              </a:ext>
            </a:extLst>
          </p:cNvPr>
          <p:cNvSpPr/>
          <p:nvPr/>
        </p:nvSpPr>
        <p:spPr>
          <a:xfrm>
            <a:off x="9104828" y="3495085"/>
            <a:ext cx="1363472" cy="1753351"/>
          </a:xfrm>
          <a:prstGeom prst="wedgeEllipseCallout">
            <a:avLst>
              <a:gd name="adj1" fmla="val -33375"/>
              <a:gd name="adj2" fmla="val 72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can’t wait for you to join us next year! History is our </a:t>
            </a:r>
            <a:r>
              <a:rPr lang="en-US" sz="1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favourite</a:t>
            </a:r>
            <a:r>
              <a:rPr lang="en-US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subject and we hope you will love it too!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2C5BE4-996C-4062-8FA4-08C6D8897EE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8466" b="89947" l="3968" r="89683">
                        <a14:foregroundMark x1="37302" y1="8466" x2="12698" y2="38624"/>
                        <a14:foregroundMark x1="12698" y1="38624" x2="11905" y2="45503"/>
                        <a14:foregroundMark x1="7143" y1="28571" x2="7143" y2="88889"/>
                        <a14:foregroundMark x1="81746" y1="39153" x2="84921" y2="77249"/>
                        <a14:foregroundMark x1="3968" y1="69841" x2="5556" y2="89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090" y="5163478"/>
            <a:ext cx="1020807" cy="1531211"/>
          </a:xfrm>
          <a:prstGeom prst="rect">
            <a:avLst/>
          </a:prstGeom>
        </p:spPr>
      </p:pic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17644ADE-2603-4A52-A8F8-04C1E02515FE}"/>
              </a:ext>
            </a:extLst>
          </p:cNvPr>
          <p:cNvSpPr/>
          <p:nvPr/>
        </p:nvSpPr>
        <p:spPr>
          <a:xfrm>
            <a:off x="6365643" y="3376260"/>
            <a:ext cx="2772604" cy="1295976"/>
          </a:xfrm>
          <a:prstGeom prst="wedgeEllipseCallout">
            <a:avLst>
              <a:gd name="adj1" fmla="val -10468"/>
              <a:gd name="adj2" fmla="val 601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fontAlgn="base"/>
            <a:endParaRPr lang="en-US" sz="1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 fontAlgn="base"/>
            <a:r>
              <a:rPr lang="en-US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I’m really interested in eighteenth and nineteenth century history.  When I’m not teaching or reading about history, I like to go running around Ely or play football on the weekends.</a:t>
            </a:r>
            <a:br>
              <a:rPr lang="en-US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en-GB" sz="1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801E89-3F36-4327-978B-B683367F0C01}"/>
              </a:ext>
            </a:extLst>
          </p:cNvPr>
          <p:cNvSpPr/>
          <p:nvPr/>
        </p:nvSpPr>
        <p:spPr>
          <a:xfrm>
            <a:off x="7060707" y="6108120"/>
            <a:ext cx="1156356" cy="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429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Mr</a:t>
            </a:r>
            <a:r>
              <a:rPr lang="en-US" sz="1429" b="1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29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Olivey</a:t>
            </a:r>
            <a:endParaRPr lang="en-US" sz="1429" b="1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E34BFC-F183-4AC3-8194-CAE28EE1CA37}"/>
              </a:ext>
            </a:extLst>
          </p:cNvPr>
          <p:cNvSpPr/>
          <p:nvPr/>
        </p:nvSpPr>
        <p:spPr>
          <a:xfrm>
            <a:off x="7785977" y="2899712"/>
            <a:ext cx="2750569" cy="659512"/>
          </a:xfrm>
          <a:prstGeom prst="rect">
            <a:avLst/>
          </a:prstGeom>
          <a:noFill/>
        </p:spPr>
        <p:txBody>
          <a:bodyPr wrap="none" lIns="65314" tIns="32657" rIns="65314" bIns="32657">
            <a:spAutoFit/>
          </a:bodyPr>
          <a:lstStyle/>
          <a:p>
            <a:pPr algn="ctr"/>
            <a:r>
              <a:rPr lang="en-US" sz="3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History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DDC76-7673-4803-AC56-D3F0B0FE9F94}"/>
              </a:ext>
            </a:extLst>
          </p:cNvPr>
          <p:cNvSpPr txBox="1"/>
          <p:nvPr/>
        </p:nvSpPr>
        <p:spPr>
          <a:xfrm>
            <a:off x="54592" y="3648459"/>
            <a:ext cx="6225000" cy="3258328"/>
          </a:xfrm>
          <a:prstGeom prst="rect">
            <a:avLst/>
          </a:prstGeom>
          <a:solidFill>
            <a:srgbClr val="CCCC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86" b="1" dirty="0">
                <a:latin typeface="Arial Rounded MT Bold" panose="020F0704030504030204" pitchFamily="34" charset="0"/>
              </a:rPr>
              <a:t>Write!</a:t>
            </a:r>
          </a:p>
          <a:p>
            <a:pPr algn="ctr"/>
            <a:r>
              <a:rPr lang="en-US" sz="1286" b="1" u="sng" dirty="0">
                <a:latin typeface="Arial Rounded MT Bold" panose="020F0704030504030204" pitchFamily="34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Write Your Own Historical Fiction Competition 2020</a:t>
            </a:r>
            <a:endParaRPr lang="en-US" sz="1286" b="1" u="sng" dirty="0">
              <a:latin typeface="Arial Rounded MT Bold" panose="020F0704030504030204" pitchFamily="34" charset="0"/>
            </a:endParaRPr>
          </a:p>
          <a:p>
            <a:pPr algn="ctr"/>
            <a:r>
              <a:rPr lang="en-US" sz="1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national competition for Y5-Y6. Deadline= 26</a:t>
            </a:r>
            <a:r>
              <a:rPr lang="en-US" sz="1286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1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June</a:t>
            </a:r>
          </a:p>
          <a:p>
            <a:pPr algn="ctr"/>
            <a:r>
              <a:rPr lang="en-US" sz="1286" b="1" dirty="0">
                <a:latin typeface="Arial Rounded MT Bold" panose="020F0704030504030204" pitchFamily="34" charset="0"/>
              </a:rPr>
              <a:t>What are the judges looking for?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Historical accuracy</a:t>
            </a:r>
            <a:r>
              <a:rPr lang="en-US" sz="1286" dirty="0">
                <a:latin typeface="Arial Rounded MT Bold" panose="020F0704030504030204" pitchFamily="34" charset="0"/>
              </a:rPr>
              <a:t> – even down to the choice of names characters are given and any props additional to the historical setting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A riveting read</a:t>
            </a:r>
            <a:r>
              <a:rPr lang="en-US" sz="1286" dirty="0">
                <a:latin typeface="Arial Rounded MT Bold" panose="020F0704030504030204" pitchFamily="34" charset="0"/>
              </a:rPr>
              <a:t> with a good plot!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A convincing story</a:t>
            </a:r>
            <a:r>
              <a:rPr lang="en-US" sz="1286" dirty="0">
                <a:latin typeface="Arial Rounded MT Bold" panose="020F0704030504030204" pitchFamily="34" charset="0"/>
              </a:rPr>
              <a:t> - i.e. is it plausible that these events and/or this character could have existed at the time?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Use of historical knowledge</a:t>
            </a:r>
            <a:r>
              <a:rPr lang="en-US" sz="1286" dirty="0">
                <a:latin typeface="Arial Rounded MT Bold" panose="020F0704030504030204" pitchFamily="34" charset="0"/>
              </a:rPr>
              <a:t> to feed the plot, context and character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Effective use of historical vocabulary</a:t>
            </a:r>
            <a:r>
              <a:rPr lang="en-US" sz="1286" dirty="0">
                <a:latin typeface="Arial Rounded MT Bold" panose="020F0704030504030204" pitchFamily="34" charset="0"/>
              </a:rPr>
              <a:t> and </a:t>
            </a:r>
            <a:r>
              <a:rPr lang="en-US" sz="1286" b="1" dirty="0">
                <a:latin typeface="Arial Rounded MT Bold" panose="020F0704030504030204" pitchFamily="34" charset="0"/>
              </a:rPr>
              <a:t>literary conventions</a:t>
            </a:r>
            <a:r>
              <a:rPr lang="en-US" sz="1286" dirty="0">
                <a:latin typeface="Arial Rounded MT Bold" panose="020F0704030504030204" pitchFamily="34" charset="0"/>
              </a:rPr>
              <a:t>, including where dialogue is included in the story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b="1" dirty="0">
                <a:latin typeface="Arial Rounded MT Bold" panose="020F0704030504030204" pitchFamily="34" charset="0"/>
              </a:rPr>
              <a:t>Creative and interesting perspectives of story-telling</a:t>
            </a:r>
            <a:r>
              <a:rPr lang="en-US" sz="1286" dirty="0">
                <a:latin typeface="Arial Rounded MT Bold" panose="020F0704030504030204" pitchFamily="34" charset="0"/>
              </a:rPr>
              <a:t>. In the past we have received an entry telling the story of a siege from the perspective of the castle!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86" dirty="0">
                <a:latin typeface="Arial Rounded MT Bold" panose="020F0704030504030204" pitchFamily="34" charset="0"/>
              </a:rPr>
              <a:t>We recommend a minimum story length of 400 words.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71763A-0870-45FC-B0B8-469FA9591B18}"/>
              </a:ext>
            </a:extLst>
          </p:cNvPr>
          <p:cNvSpPr/>
          <p:nvPr/>
        </p:nvSpPr>
        <p:spPr>
          <a:xfrm>
            <a:off x="8763312" y="6462600"/>
            <a:ext cx="1192021" cy="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5314" tIns="32657" rIns="65314" bIns="32657">
            <a:spAutoFit/>
          </a:bodyPr>
          <a:lstStyle/>
          <a:p>
            <a:pPr algn="ctr"/>
            <a:r>
              <a:rPr lang="en-US" sz="1429" b="1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Miss Angell</a:t>
            </a:r>
          </a:p>
        </p:txBody>
      </p:sp>
    </p:spTree>
    <p:extLst>
      <p:ext uri="{BB962C8B-B14F-4D97-AF65-F5344CB8AC3E}">
        <p14:creationId xmlns:p14="http://schemas.microsoft.com/office/powerpoint/2010/main" val="370351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B508C1C0D8A438E844F7EB90BDEF1" ma:contentTypeVersion="13" ma:contentTypeDescription="Create a new document." ma:contentTypeScope="" ma:versionID="f1c5d79c16e52f45d9dec9604a7522d0">
  <xsd:schema xmlns:xsd="http://www.w3.org/2001/XMLSchema" xmlns:xs="http://www.w3.org/2001/XMLSchema" xmlns:p="http://schemas.microsoft.com/office/2006/metadata/properties" xmlns:ns3="1cc7bb73-3e79-4f4a-a67f-08318b8cf477" xmlns:ns4="4d2234bd-4f4d-4aef-b1b4-2804e606a493" targetNamespace="http://schemas.microsoft.com/office/2006/metadata/properties" ma:root="true" ma:fieldsID="cb97031e403c391311c888a5bcf63a2f" ns3:_="" ns4:_="">
    <xsd:import namespace="1cc7bb73-3e79-4f4a-a67f-08318b8cf477"/>
    <xsd:import namespace="4d2234bd-4f4d-4aef-b1b4-2804e606a4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7bb73-3e79-4f4a-a67f-08318b8cf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234bd-4f4d-4aef-b1b4-2804e606a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F3CD7-B223-42F7-9412-427E314771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F974C2-6505-4E22-B47A-95FDD76E05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DE523-00C9-4E72-90DD-67263B721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7bb73-3e79-4f4a-a67f-08318b8cf477"/>
    <ds:schemaRef ds:uri="4d2234bd-4f4d-4aef-b1b4-2804e606a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739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Berlin Sans FB</vt:lpstr>
      <vt:lpstr>Calibri</vt:lpstr>
      <vt:lpstr>Calibri Light</vt:lpstr>
      <vt:lpstr>Comic Sans MS</vt:lpstr>
      <vt:lpstr>Office Theme</vt:lpstr>
      <vt:lpstr>Thursday 25th June   1. Science  2. History  3. PE  4. Art   Optional Extra dose of History – can be looked at any time  </vt:lpstr>
      <vt:lpstr>Thursday 25th June 1. Science </vt:lpstr>
      <vt:lpstr>Thursday 25th June 2. History</vt:lpstr>
      <vt:lpstr>PowerPoint Presentation</vt:lpstr>
      <vt:lpstr>Thursday 25th June 4.Art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Boyns</dc:creator>
  <cp:lastModifiedBy>Dominique Payne</cp:lastModifiedBy>
  <cp:revision>3</cp:revision>
  <dcterms:created xsi:type="dcterms:W3CDTF">2020-06-19T09:14:32Z</dcterms:created>
  <dcterms:modified xsi:type="dcterms:W3CDTF">2020-06-24T10:57:30Z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0x010100CF2B508C1C0D8A438E844F7EB90BDEF1</vt:lpwstr>
  </property>
</Properties>
</file>