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4"/>
  </p:sldMasterIdLst>
  <p:notesMasterIdLst>
    <p:notesMasterId r:id="rId21"/>
  </p:notesMasterIdLst>
  <p:sldIdLst>
    <p:sldId id="256" r:id="rId5"/>
    <p:sldId id="271" r:id="rId6"/>
    <p:sldId id="257" r:id="rId7"/>
    <p:sldId id="258" r:id="rId8"/>
    <p:sldId id="259" r:id="rId9"/>
    <p:sldId id="266" r:id="rId10"/>
    <p:sldId id="260" r:id="rId11"/>
    <p:sldId id="261" r:id="rId12"/>
    <p:sldId id="267" r:id="rId13"/>
    <p:sldId id="270" r:id="rId14"/>
    <p:sldId id="262" r:id="rId15"/>
    <p:sldId id="269" r:id="rId16"/>
    <p:sldId id="263" r:id="rId17"/>
    <p:sldId id="264" r:id="rId18"/>
    <p:sldId id="265"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D5EE4-1BEA-4EB0-B5C4-3DF3B4026DBB}" v="40" dt="2020-06-15T14:37:49.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E04D2-34DE-4AEB-83CF-FE243801031C}" type="datetimeFigureOut">
              <a:rPr lang="en-GB" smtClean="0"/>
              <a:t>19/06/2020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A3DFE-EA54-4A41-B7DD-3A4435E6CDE1}" type="slidenum">
              <a:rPr lang="en-GB" smtClean="0"/>
              <a:t>‹#›</a:t>
            </a:fld>
            <a:endParaRPr lang="en-GB"/>
          </a:p>
        </p:txBody>
      </p:sp>
    </p:spTree>
    <p:extLst>
      <p:ext uri="{BB962C8B-B14F-4D97-AF65-F5344CB8AC3E}">
        <p14:creationId xmlns:p14="http://schemas.microsoft.com/office/powerpoint/2010/main" val="322946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Year Six.  We hope that you are all keeping well?  You have some exciting times ahead of you as you prepare to start secondary school.  As well as exciting it can feel a little bit scary too.  To help you all feel happy and confident when you start at Cambourne Village College, we wanted to do a short lesson with you to introduce you to the RPE department, and enjoy a taste of the kind of things we explore in our subject at your new school.  When you are ready, let’s get started.</a:t>
            </a:r>
          </a:p>
        </p:txBody>
      </p:sp>
      <p:sp>
        <p:nvSpPr>
          <p:cNvPr id="4" name="Slide Number Placeholder 3"/>
          <p:cNvSpPr>
            <a:spLocks noGrp="1"/>
          </p:cNvSpPr>
          <p:nvPr>
            <p:ph type="sldNum" sz="quarter" idx="5"/>
          </p:nvPr>
        </p:nvSpPr>
        <p:spPr/>
        <p:txBody>
          <a:bodyPr/>
          <a:lstStyle/>
          <a:p>
            <a:fld id="{881A3DFE-EA54-4A41-B7DD-3A4435E6CDE1}" type="slidenum">
              <a:rPr lang="en-GB" smtClean="0"/>
              <a:t>1</a:t>
            </a:fld>
            <a:endParaRPr lang="en-GB"/>
          </a:p>
        </p:txBody>
      </p:sp>
    </p:spTree>
    <p:extLst>
      <p:ext uri="{BB962C8B-B14F-4D97-AF65-F5344CB8AC3E}">
        <p14:creationId xmlns:p14="http://schemas.microsoft.com/office/powerpoint/2010/main" val="376610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activity will be a thought problem which gets you to think about what is good or bad, right or wrong.  This is Ethics.</a:t>
            </a:r>
          </a:p>
        </p:txBody>
      </p:sp>
      <p:sp>
        <p:nvSpPr>
          <p:cNvPr id="4" name="Slide Number Placeholder 3"/>
          <p:cNvSpPr>
            <a:spLocks noGrp="1"/>
          </p:cNvSpPr>
          <p:nvPr>
            <p:ph type="sldNum" sz="quarter" idx="5"/>
          </p:nvPr>
        </p:nvSpPr>
        <p:spPr/>
        <p:txBody>
          <a:bodyPr/>
          <a:lstStyle/>
          <a:p>
            <a:fld id="{881A3DFE-EA54-4A41-B7DD-3A4435E6CDE1}" type="slidenum">
              <a:rPr lang="en-GB" smtClean="0"/>
              <a:t>11</a:t>
            </a:fld>
            <a:endParaRPr lang="en-GB"/>
          </a:p>
        </p:txBody>
      </p:sp>
    </p:spTree>
    <p:extLst>
      <p:ext uri="{BB962C8B-B14F-4D97-AF65-F5344CB8AC3E}">
        <p14:creationId xmlns:p14="http://schemas.microsoft.com/office/powerpoint/2010/main" val="1059220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first, let’s travel to the future……………</a:t>
            </a:r>
          </a:p>
        </p:txBody>
      </p:sp>
      <p:sp>
        <p:nvSpPr>
          <p:cNvPr id="4" name="Slide Number Placeholder 3"/>
          <p:cNvSpPr>
            <a:spLocks noGrp="1"/>
          </p:cNvSpPr>
          <p:nvPr>
            <p:ph type="sldNum" sz="quarter" idx="5"/>
          </p:nvPr>
        </p:nvSpPr>
        <p:spPr/>
        <p:txBody>
          <a:bodyPr/>
          <a:lstStyle/>
          <a:p>
            <a:fld id="{881A3DFE-EA54-4A41-B7DD-3A4435E6CDE1}" type="slidenum">
              <a:rPr lang="en-GB" smtClean="0"/>
              <a:t>12</a:t>
            </a:fld>
            <a:endParaRPr lang="en-GB"/>
          </a:p>
        </p:txBody>
      </p:sp>
    </p:spTree>
    <p:extLst>
      <p:ext uri="{BB962C8B-B14F-4D97-AF65-F5344CB8AC3E}">
        <p14:creationId xmlns:p14="http://schemas.microsoft.com/office/powerpoint/2010/main" val="364758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introduce you to an amazing invention of the future.  In the future grown ups will be able to buy a “Naughtibot” for their children.  Naughtibot has been programmed to read the minds of children.  Naughtibot knows exactly what the child they belong to is thinking and planning to do.  Naughtibot will stop a child from making mistakes and doing naughty things.  This means that children of the future will never need to make mistakes or be naughty.</a:t>
            </a:r>
          </a:p>
        </p:txBody>
      </p:sp>
      <p:sp>
        <p:nvSpPr>
          <p:cNvPr id="4" name="Slide Number Placeholder 3"/>
          <p:cNvSpPr>
            <a:spLocks noGrp="1"/>
          </p:cNvSpPr>
          <p:nvPr>
            <p:ph type="sldNum" sz="quarter" idx="5"/>
          </p:nvPr>
        </p:nvSpPr>
        <p:spPr/>
        <p:txBody>
          <a:bodyPr/>
          <a:lstStyle/>
          <a:p>
            <a:fld id="{881A3DFE-EA54-4A41-B7DD-3A4435E6CDE1}" type="slidenum">
              <a:rPr lang="en-GB" smtClean="0"/>
              <a:t>13</a:t>
            </a:fld>
            <a:endParaRPr lang="en-GB"/>
          </a:p>
        </p:txBody>
      </p:sp>
    </p:spTree>
    <p:extLst>
      <p:ext uri="{BB962C8B-B14F-4D97-AF65-F5344CB8AC3E}">
        <p14:creationId xmlns:p14="http://schemas.microsoft.com/office/powerpoint/2010/main" val="299986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do you like the idea of Naughtibot?  Would it be an amazing invention?  You can talk about this with the people around you and see what they think.  Does everyone agree with you?  Do you all have different arguments as to whether Naughtibot is a good invention or not.</a:t>
            </a:r>
          </a:p>
        </p:txBody>
      </p:sp>
      <p:sp>
        <p:nvSpPr>
          <p:cNvPr id="4" name="Slide Number Placeholder 3"/>
          <p:cNvSpPr>
            <a:spLocks noGrp="1"/>
          </p:cNvSpPr>
          <p:nvPr>
            <p:ph type="sldNum" sz="quarter" idx="5"/>
          </p:nvPr>
        </p:nvSpPr>
        <p:spPr/>
        <p:txBody>
          <a:bodyPr/>
          <a:lstStyle/>
          <a:p>
            <a:fld id="{881A3DFE-EA54-4A41-B7DD-3A4435E6CDE1}" type="slidenum">
              <a:rPr lang="en-GB" smtClean="0"/>
              <a:t>14</a:t>
            </a:fld>
            <a:endParaRPr lang="en-GB"/>
          </a:p>
        </p:txBody>
      </p:sp>
    </p:spTree>
    <p:extLst>
      <p:ext uri="{BB962C8B-B14F-4D97-AF65-F5344CB8AC3E}">
        <p14:creationId xmlns:p14="http://schemas.microsoft.com/office/powerpoint/2010/main" val="129926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your final task.</a:t>
            </a:r>
          </a:p>
        </p:txBody>
      </p:sp>
      <p:sp>
        <p:nvSpPr>
          <p:cNvPr id="4" name="Slide Number Placeholder 3"/>
          <p:cNvSpPr>
            <a:spLocks noGrp="1"/>
          </p:cNvSpPr>
          <p:nvPr>
            <p:ph type="sldNum" sz="quarter" idx="5"/>
          </p:nvPr>
        </p:nvSpPr>
        <p:spPr/>
        <p:txBody>
          <a:bodyPr/>
          <a:lstStyle/>
          <a:p>
            <a:fld id="{881A3DFE-EA54-4A41-B7DD-3A4435E6CDE1}" type="slidenum">
              <a:rPr lang="en-GB" smtClean="0"/>
              <a:t>15</a:t>
            </a:fld>
            <a:endParaRPr lang="en-GB"/>
          </a:p>
        </p:txBody>
      </p:sp>
    </p:spTree>
    <p:extLst>
      <p:ext uri="{BB962C8B-B14F-4D97-AF65-F5344CB8AC3E}">
        <p14:creationId xmlns:p14="http://schemas.microsoft.com/office/powerpoint/2010/main" val="293287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starters this gives you a glimpse into our RPE classrooms. As you can see, the rooms are set up for lots of discussion and fun learning.  We deal with lots of different and exciting topics in our lessons and it is important that our rooms make everyone feel comfortable and safe.</a:t>
            </a:r>
          </a:p>
        </p:txBody>
      </p:sp>
      <p:sp>
        <p:nvSpPr>
          <p:cNvPr id="4" name="Slide Number Placeholder 3"/>
          <p:cNvSpPr>
            <a:spLocks noGrp="1"/>
          </p:cNvSpPr>
          <p:nvPr>
            <p:ph type="sldNum" sz="quarter" idx="5"/>
          </p:nvPr>
        </p:nvSpPr>
        <p:spPr/>
        <p:txBody>
          <a:bodyPr/>
          <a:lstStyle/>
          <a:p>
            <a:fld id="{881A3DFE-EA54-4A41-B7DD-3A4435E6CDE1}" type="slidenum">
              <a:rPr lang="en-GB" smtClean="0"/>
              <a:t>3</a:t>
            </a:fld>
            <a:endParaRPr lang="en-GB"/>
          </a:p>
        </p:txBody>
      </p:sp>
    </p:spTree>
    <p:extLst>
      <p:ext uri="{BB962C8B-B14F-4D97-AF65-F5344CB8AC3E}">
        <p14:creationId xmlns:p14="http://schemas.microsoft.com/office/powerpoint/2010/main" val="98947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this is a photo of me.  I teach most of the lessons in Year seven, eight and nine RPE.  Mr Dover is the other teacher.  He is the Head of Department and in charge of everything we do in our department  You can easily spot him because he is famous for his bow ties.  We are both here to ensure that you enjoy our subject and that you make excellent progress.  We even have RPE club which students attend once a week after school if they want to, to develop their learning further in our subject.  We are here to help you.</a:t>
            </a:r>
          </a:p>
        </p:txBody>
      </p:sp>
      <p:sp>
        <p:nvSpPr>
          <p:cNvPr id="4" name="Slide Number Placeholder 3"/>
          <p:cNvSpPr>
            <a:spLocks noGrp="1"/>
          </p:cNvSpPr>
          <p:nvPr>
            <p:ph type="sldNum" sz="quarter" idx="5"/>
          </p:nvPr>
        </p:nvSpPr>
        <p:spPr/>
        <p:txBody>
          <a:bodyPr/>
          <a:lstStyle/>
          <a:p>
            <a:fld id="{881A3DFE-EA54-4A41-B7DD-3A4435E6CDE1}" type="slidenum">
              <a:rPr lang="en-GB" smtClean="0"/>
              <a:t>4</a:t>
            </a:fld>
            <a:endParaRPr lang="en-GB"/>
          </a:p>
        </p:txBody>
      </p:sp>
    </p:spTree>
    <p:extLst>
      <p:ext uri="{BB962C8B-B14F-4D97-AF65-F5344CB8AC3E}">
        <p14:creationId xmlns:p14="http://schemas.microsoft.com/office/powerpoint/2010/main" val="206802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what do we study?  Well RPE stands for Religion, Philosophy and Ethics.  We study these three areas in RPE everyday.  The study of religion is learning about the main religions of the world.  I am sure you have learned about festivals and heard stories form different religions like Hinduism, Buddhism, Christianity for instance?  We learn about people and the things they do.  We explore how and why they believe and do what they do, and the bigger understanding of the world that this knowledge gives us.</a:t>
            </a:r>
          </a:p>
          <a:p>
            <a:r>
              <a:rPr lang="en-GB" dirty="0"/>
              <a:t>In Philosophy we explore the big questions of life that people have, and we debate them.  More of this later.  In Ethics we look at the decisions people have to make in their lives.  Often they are difficult decisions about what is the right or wrong thing to do in a situation.  We look at what different people say is right and wrong and try to understand why they may disagree with each other.  You will love RPE if you enjoy learning about people, love having debates,  have big questions of your own…</a:t>
            </a:r>
          </a:p>
        </p:txBody>
      </p:sp>
      <p:sp>
        <p:nvSpPr>
          <p:cNvPr id="4" name="Slide Number Placeholder 3"/>
          <p:cNvSpPr>
            <a:spLocks noGrp="1"/>
          </p:cNvSpPr>
          <p:nvPr>
            <p:ph type="sldNum" sz="quarter" idx="5"/>
          </p:nvPr>
        </p:nvSpPr>
        <p:spPr/>
        <p:txBody>
          <a:bodyPr/>
          <a:lstStyle/>
          <a:p>
            <a:fld id="{881A3DFE-EA54-4A41-B7DD-3A4435E6CDE1}" type="slidenum">
              <a:rPr lang="en-GB" smtClean="0"/>
              <a:t>5</a:t>
            </a:fld>
            <a:endParaRPr lang="en-GB"/>
          </a:p>
        </p:txBody>
      </p:sp>
    </p:spTree>
    <p:extLst>
      <p:ext uri="{BB962C8B-B14F-4D97-AF65-F5344CB8AC3E}">
        <p14:creationId xmlns:p14="http://schemas.microsoft.com/office/powerpoint/2010/main" val="69016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first task is to do the work on the slide please.</a:t>
            </a:r>
          </a:p>
        </p:txBody>
      </p:sp>
      <p:sp>
        <p:nvSpPr>
          <p:cNvPr id="4" name="Slide Number Placeholder 3"/>
          <p:cNvSpPr>
            <a:spLocks noGrp="1"/>
          </p:cNvSpPr>
          <p:nvPr>
            <p:ph type="sldNum" sz="quarter" idx="5"/>
          </p:nvPr>
        </p:nvSpPr>
        <p:spPr/>
        <p:txBody>
          <a:bodyPr/>
          <a:lstStyle/>
          <a:p>
            <a:fld id="{881A3DFE-EA54-4A41-B7DD-3A4435E6CDE1}" type="slidenum">
              <a:rPr lang="en-GB" smtClean="0"/>
              <a:t>6</a:t>
            </a:fld>
            <a:endParaRPr lang="en-GB"/>
          </a:p>
        </p:txBody>
      </p:sp>
    </p:spTree>
    <p:extLst>
      <p:ext uri="{BB962C8B-B14F-4D97-AF65-F5344CB8AC3E}">
        <p14:creationId xmlns:p14="http://schemas.microsoft.com/office/powerpoint/2010/main" val="112335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 know what the subject is, let’s start exploring some of it.  Let’s start with Philosophy.</a:t>
            </a:r>
          </a:p>
        </p:txBody>
      </p:sp>
      <p:sp>
        <p:nvSpPr>
          <p:cNvPr id="4" name="Slide Number Placeholder 3"/>
          <p:cNvSpPr>
            <a:spLocks noGrp="1"/>
          </p:cNvSpPr>
          <p:nvPr>
            <p:ph type="sldNum" sz="quarter" idx="5"/>
          </p:nvPr>
        </p:nvSpPr>
        <p:spPr/>
        <p:txBody>
          <a:bodyPr/>
          <a:lstStyle/>
          <a:p>
            <a:fld id="{881A3DFE-EA54-4A41-B7DD-3A4435E6CDE1}" type="slidenum">
              <a:rPr lang="en-GB" smtClean="0"/>
              <a:t>7</a:t>
            </a:fld>
            <a:endParaRPr lang="en-GB"/>
          </a:p>
        </p:txBody>
      </p:sp>
    </p:spTree>
    <p:extLst>
      <p:ext uri="{BB962C8B-B14F-4D97-AF65-F5344CB8AC3E}">
        <p14:creationId xmlns:p14="http://schemas.microsoft.com/office/powerpoint/2010/main" val="121860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I could give you ten minutes with a being who knew </a:t>
            </a:r>
            <a:r>
              <a:rPr lang="en-GB" b="1" i="1" dirty="0"/>
              <a:t>everything</a:t>
            </a:r>
            <a:r>
              <a:rPr lang="en-GB" dirty="0"/>
              <a:t>.  A being who knew all of the answers to all of life’s questions.  What questions would you want answered?  What have you always wanted to know?  The picture is an image of Sophia, an ancient goddess of wisdom and knowledge.  </a:t>
            </a:r>
          </a:p>
        </p:txBody>
      </p:sp>
      <p:sp>
        <p:nvSpPr>
          <p:cNvPr id="4" name="Slide Number Placeholder 3"/>
          <p:cNvSpPr>
            <a:spLocks noGrp="1"/>
          </p:cNvSpPr>
          <p:nvPr>
            <p:ph type="sldNum" sz="quarter" idx="5"/>
          </p:nvPr>
        </p:nvSpPr>
        <p:spPr/>
        <p:txBody>
          <a:bodyPr/>
          <a:lstStyle/>
          <a:p>
            <a:fld id="{881A3DFE-EA54-4A41-B7DD-3A4435E6CDE1}" type="slidenum">
              <a:rPr lang="en-GB" smtClean="0"/>
              <a:t>8</a:t>
            </a:fld>
            <a:endParaRPr lang="en-GB"/>
          </a:p>
        </p:txBody>
      </p:sp>
    </p:spTree>
    <p:extLst>
      <p:ext uri="{BB962C8B-B14F-4D97-AF65-F5344CB8AC3E}">
        <p14:creationId xmlns:p14="http://schemas.microsoft.com/office/powerpoint/2010/main" val="29610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your next task.  If you are working in school you could share and discuss your questions with your class mates.  If you are working at home you could do this with the people who are at home with you, if they have time.</a:t>
            </a:r>
          </a:p>
        </p:txBody>
      </p:sp>
      <p:sp>
        <p:nvSpPr>
          <p:cNvPr id="4" name="Slide Number Placeholder 3"/>
          <p:cNvSpPr>
            <a:spLocks noGrp="1"/>
          </p:cNvSpPr>
          <p:nvPr>
            <p:ph type="sldNum" sz="quarter" idx="5"/>
          </p:nvPr>
        </p:nvSpPr>
        <p:spPr/>
        <p:txBody>
          <a:bodyPr/>
          <a:lstStyle/>
          <a:p>
            <a:fld id="{881A3DFE-EA54-4A41-B7DD-3A4435E6CDE1}" type="slidenum">
              <a:rPr lang="en-GB" smtClean="0"/>
              <a:t>9</a:t>
            </a:fld>
            <a:endParaRPr lang="en-GB"/>
          </a:p>
        </p:txBody>
      </p:sp>
    </p:spTree>
    <p:extLst>
      <p:ext uri="{BB962C8B-B14F-4D97-AF65-F5344CB8AC3E}">
        <p14:creationId xmlns:p14="http://schemas.microsoft.com/office/powerpoint/2010/main" val="393387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that is Philosophy.  Philosophy is a word which comes form two different words:  Philia and Sophia.  They are ancient Greek words which mean lover of (philia) knowledge (Sophia).  Philosophy then is the subject where you ask big questions about life and try and seek the answers.  Some of your questions might have been things like “why am I here?  What is the meaning and purpose of life?  What happens when we die?”  These are ultimate questions – they are questions which people will answer in different ways depending on their opinion.  No one knows who is actually right.  That’s what makes the discussion and debate so exciting and so interesting.  The other part of the subject we study is Ethics.  Let’s have a look at that now.  Let’s do some more thinking.</a:t>
            </a:r>
          </a:p>
          <a:p>
            <a:endParaRPr lang="en-GB" dirty="0"/>
          </a:p>
        </p:txBody>
      </p:sp>
      <p:sp>
        <p:nvSpPr>
          <p:cNvPr id="4" name="Slide Number Placeholder 3"/>
          <p:cNvSpPr>
            <a:spLocks noGrp="1"/>
          </p:cNvSpPr>
          <p:nvPr>
            <p:ph type="sldNum" sz="quarter" idx="5"/>
          </p:nvPr>
        </p:nvSpPr>
        <p:spPr/>
        <p:txBody>
          <a:bodyPr/>
          <a:lstStyle/>
          <a:p>
            <a:fld id="{881A3DFE-EA54-4A41-B7DD-3A4435E6CDE1}" type="slidenum">
              <a:rPr lang="en-GB" smtClean="0"/>
              <a:t>10</a:t>
            </a:fld>
            <a:endParaRPr lang="en-GB"/>
          </a:p>
        </p:txBody>
      </p:sp>
    </p:spTree>
    <p:extLst>
      <p:ext uri="{BB962C8B-B14F-4D97-AF65-F5344CB8AC3E}">
        <p14:creationId xmlns:p14="http://schemas.microsoft.com/office/powerpoint/2010/main" val="956815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7AFFB9B-9FB8-469E-96F9-4D32314110B6}" type="datetimeFigureOut">
              <a:rPr lang="en-US" smtClean="0"/>
              <a:t>6/19/2020</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405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242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6177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315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880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smtClean="0"/>
              <a:t>6/19/2020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657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smtClean="0"/>
              <a:t>6/19/2020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2604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6694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795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7854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6/19/2020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9916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477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6/19/2020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4850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6/19/2020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632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6/19/2020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067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574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6/19/2020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526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C35BB1C6-BF8F-4481-8AB2-603A1C8A906A}" type="datetimeFigureOut">
              <a:rPr lang="en-US" smtClean="0"/>
              <a:t>6/19/2020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891493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wisepay.co.uk/store/generic/template.asp?mID=72507&amp;ACT=nav" TargetMode="Externa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owl.excelsior.edu/writing-process/prewriting-strategies/prewriting-strategies-asking-defining-questions/" TargetMode="External"/><Relationship Id="rId5" Type="http://schemas.openxmlformats.org/officeDocument/2006/relationships/image" Target="../media/image19.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owl.excelsior.edu/educator-resources/owl-across-disciplines/owl-across-the-disciplines-grammar-and-usage/" TargetMode="External"/><Relationship Id="rId5" Type="http://schemas.openxmlformats.org/officeDocument/2006/relationships/image" Target="../media/image20.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hyperlink" Target="http://thenaturefan.com/freaking-awesome-citizen-science-projects-in-astronomy" TargetMode="External"/><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sciencealert.com/physicists-just-came-up-with-a-mathematical-model-for-a-viable-time-machine" TargetMode="External"/><Relationship Id="rId5" Type="http://schemas.openxmlformats.org/officeDocument/2006/relationships/image" Target="../media/image22.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buyourobot.com/downloads/cute-white-robotic-teen-unit/" TargetMode="External"/><Relationship Id="rId5" Type="http://schemas.openxmlformats.org/officeDocument/2006/relationships/image" Target="../media/image24.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hyperlink" Target="https://www.dreamstime.com/stock-photo-why-big-question-mark-chalkboard-image44927939"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myedmondsnews.com/2018/04/live-in-edmonds-what-do-you-call-yourself/" TargetMode="External"/><Relationship Id="rId5" Type="http://schemas.openxmlformats.org/officeDocument/2006/relationships/image" Target="../media/image26.jpg"/><Relationship Id="rId4" Type="http://schemas.openxmlformats.org/officeDocument/2006/relationships/hyperlink" Target="http://robshepsblog.blogspot.com/2009/04/good-idea-bad-idea.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loom.com/share/30fe987cf9fc4f378b6e2c72602f2a1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www.cambourne.info/cambourne-village-colleg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youtube.com/watch?v=wxKA9be_3Gk"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hyperlink" Target="http://melissaoliva.blogspot.com/2013/10/ethics-morality-and-philosophical.html" TargetMode="External"/><Relationship Id="rId3" Type="http://schemas.openxmlformats.org/officeDocument/2006/relationships/image" Target="../media/image12.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thoughtco.com/philosophy-4133025" TargetMode="External"/><Relationship Id="rId5" Type="http://schemas.openxmlformats.org/officeDocument/2006/relationships/image" Target="../media/image13.png"/><Relationship Id="rId4" Type="http://schemas.openxmlformats.org/officeDocument/2006/relationships/hyperlink" Target="https://en.wikiquote.org/wiki/Religio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harlieparker.ca/thinking-of-selling-your-home-get-started/" TargetMode="External"/><Relationship Id="rId5" Type="http://schemas.openxmlformats.org/officeDocument/2006/relationships/image" Target="../media/image15.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mydevotionstodea.wordpress.com/category/tree-of-life-cosmic-or-world-tree/" TargetMode="External"/><Relationship Id="rId5" Type="http://schemas.openxmlformats.org/officeDocument/2006/relationships/image" Target="../media/image18.jpg"/><Relationship Id="rId4" Type="http://schemas.openxmlformats.org/officeDocument/2006/relationships/hyperlink" Target="http://www.jameswhite.business/sales-language-7-words-to-help-you-sell-mor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A68604C-732A-4B2B-BB2D-6B0A398C6D5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1420000">
            <a:off x="367100" y="861110"/>
            <a:ext cx="10268396" cy="1463246"/>
          </a:xfrm>
          <a:prstGeom prst="rect">
            <a:avLst/>
          </a:prstGeom>
          <a:solidFill>
            <a:srgbClr val="FFFFFF">
              <a:shade val="85000"/>
            </a:srgbClr>
          </a:solidFill>
        </p:spPr>
      </p:pic>
      <p:sp>
        <p:nvSpPr>
          <p:cNvPr id="2" name="Title 1">
            <a:extLst>
              <a:ext uri="{FF2B5EF4-FFF2-40B4-BE49-F238E27FC236}">
                <a16:creationId xmlns:a16="http://schemas.microsoft.com/office/drawing/2014/main" id="{B86C165A-0AA5-452E-B762-5D4A81D26629}"/>
              </a:ext>
            </a:extLst>
          </p:cNvPr>
          <p:cNvSpPr>
            <a:spLocks noGrp="1"/>
          </p:cNvSpPr>
          <p:nvPr>
            <p:ph type="ctrTitle"/>
          </p:nvPr>
        </p:nvSpPr>
        <p:spPr>
          <a:xfrm rot="21420000">
            <a:off x="496980" y="3221623"/>
            <a:ext cx="10264470" cy="1250066"/>
          </a:xfrm>
        </p:spPr>
        <p:txBody>
          <a:bodyPr>
            <a:normAutofit/>
          </a:bodyPr>
          <a:lstStyle/>
          <a:p>
            <a:r>
              <a:rPr lang="en-GB">
                <a:solidFill>
                  <a:schemeClr val="bg1"/>
                </a:solidFill>
              </a:rPr>
              <a:t>Welcome to RPE</a:t>
            </a:r>
          </a:p>
        </p:txBody>
      </p:sp>
      <p:sp>
        <p:nvSpPr>
          <p:cNvPr id="3" name="Subtitle 2">
            <a:extLst>
              <a:ext uri="{FF2B5EF4-FFF2-40B4-BE49-F238E27FC236}">
                <a16:creationId xmlns:a16="http://schemas.microsoft.com/office/drawing/2014/main" id="{B1489562-6B43-4624-95D6-4B6D3613C3E9}"/>
              </a:ext>
            </a:extLst>
          </p:cNvPr>
          <p:cNvSpPr>
            <a:spLocks noGrp="1"/>
          </p:cNvSpPr>
          <p:nvPr>
            <p:ph type="subTitle" idx="1"/>
          </p:nvPr>
        </p:nvSpPr>
        <p:spPr>
          <a:xfrm rot="21420000">
            <a:off x="538344" y="4356657"/>
            <a:ext cx="10271534" cy="494162"/>
          </a:xfrm>
        </p:spPr>
        <p:txBody>
          <a:bodyPr>
            <a:normAutofit fontScale="92500" lnSpcReduction="10000"/>
          </a:bodyPr>
          <a:lstStyle/>
          <a:p>
            <a:endParaRPr lang="en-GB">
              <a:solidFill>
                <a:schemeClr val="bg1"/>
              </a:solidFill>
            </a:endParaRPr>
          </a:p>
        </p:txBody>
      </p:sp>
    </p:spTree>
    <p:extLst>
      <p:ext uri="{BB962C8B-B14F-4D97-AF65-F5344CB8AC3E}">
        <p14:creationId xmlns:p14="http://schemas.microsoft.com/office/powerpoint/2010/main" val="1118487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D97C70-FD3B-4E86-B097-9CE15521EC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01C1ABBF-1FEC-4A49-A551-F27CD44B5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5" name="Freeform 13">
            <a:extLst>
              <a:ext uri="{FF2B5EF4-FFF2-40B4-BE49-F238E27FC236}">
                <a16:creationId xmlns:a16="http://schemas.microsoft.com/office/drawing/2014/main" id="{1CA91522-208A-4484-BA4E-719881FA24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25">
            <a:extLst>
              <a:ext uri="{FF2B5EF4-FFF2-40B4-BE49-F238E27FC236}">
                <a16:creationId xmlns:a16="http://schemas.microsoft.com/office/drawing/2014/main" id="{2E6EF473-1243-402E-9B74-D2E9354B2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9" name="Freeform 14">
            <a:extLst>
              <a:ext uri="{FF2B5EF4-FFF2-40B4-BE49-F238E27FC236}">
                <a16:creationId xmlns:a16="http://schemas.microsoft.com/office/drawing/2014/main" id="{D9A018C6-6DFA-4D3D-9FE6-3FA39DED7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1" name="5-Point Star 24">
            <a:extLst>
              <a:ext uri="{FF2B5EF4-FFF2-40B4-BE49-F238E27FC236}">
                <a16:creationId xmlns:a16="http://schemas.microsoft.com/office/drawing/2014/main" id="{BF298784-0DFC-4546-A452-BC3FC830D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22B6C124-685C-4D39-964D-914B98D11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5" name="Rectangle 24">
            <a:extLst>
              <a:ext uri="{FF2B5EF4-FFF2-40B4-BE49-F238E27FC236}">
                <a16:creationId xmlns:a16="http://schemas.microsoft.com/office/drawing/2014/main" id="{7B334361-48BB-4EBF-8AD7-B5EC50E1B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7C03CED4-8092-47F4-A29B-AD49D1371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89EA254E-66C8-4017-83C0-E3A301B1FF5A}"/>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4600"/>
              <a:t>What were your questions?</a:t>
            </a:r>
          </a:p>
        </p:txBody>
      </p:sp>
      <p:sp>
        <p:nvSpPr>
          <p:cNvPr id="29" name="Rectangle 28">
            <a:extLst>
              <a:ext uri="{FF2B5EF4-FFF2-40B4-BE49-F238E27FC236}">
                <a16:creationId xmlns:a16="http://schemas.microsoft.com/office/drawing/2014/main" id="{2ED59975-0A82-46DE-B4BF-CF686C21C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8914E2CC-CDFC-43BB-87AE-B040D6A61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BAB85A72-D0AE-4A1C-812E-B7FDA627A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rawing, food, room&#10;&#10;Description automatically generated">
            <a:extLst>
              <a:ext uri="{FF2B5EF4-FFF2-40B4-BE49-F238E27FC236}">
                <a16:creationId xmlns:a16="http://schemas.microsoft.com/office/drawing/2014/main" id="{536C823B-F7FF-4E50-B94E-323B34E12CA3}"/>
              </a:ext>
            </a:extLst>
          </p:cNvPr>
          <p:cNvPicPr>
            <a:picLocks noGrp="1" noChangeAspect="1"/>
          </p:cNvPicPr>
          <p:nvPr>
            <p:ph sz="quarter" idx="13"/>
          </p:nvPr>
        </p:nvPicPr>
        <p:blipFill rotWithShape="1">
          <a:blip r:embed="rId5">
            <a:extLst>
              <a:ext uri="{837473B0-CC2E-450A-ABE3-18F120FF3D39}">
                <a1611:picAttrSrcUrl xmlns:a1611="http://schemas.microsoft.com/office/drawing/2016/11/main" r:id="rId6"/>
              </a:ext>
            </a:extLst>
          </a:blip>
          <a:srcRect l="13268" r="11555" b="-1"/>
          <a:stretch/>
        </p:blipFill>
        <p:spPr>
          <a:xfrm>
            <a:off x="5321367" y="684680"/>
            <a:ext cx="6174771" cy="5482657"/>
          </a:xfrm>
          <a:prstGeom prst="rect">
            <a:avLst/>
          </a:prstGeom>
        </p:spPr>
      </p:pic>
    </p:spTree>
    <p:extLst>
      <p:ext uri="{BB962C8B-B14F-4D97-AF65-F5344CB8AC3E}">
        <p14:creationId xmlns:p14="http://schemas.microsoft.com/office/powerpoint/2010/main" val="100980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E141BC0-C2DF-4232-AB6C-80819E3AC3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Freeform 11">
            <a:extLst>
              <a:ext uri="{FF2B5EF4-FFF2-40B4-BE49-F238E27FC236}">
                <a16:creationId xmlns:a16="http://schemas.microsoft.com/office/drawing/2014/main" id="{9BDBE454-F089-4465-B0A3-46179F1EA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3" name="Freeform 13">
            <a:extLst>
              <a:ext uri="{FF2B5EF4-FFF2-40B4-BE49-F238E27FC236}">
                <a16:creationId xmlns:a16="http://schemas.microsoft.com/office/drawing/2014/main" id="{F69BA40B-4294-476F-88F2-27BC6C606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5" name="Freeform 25">
            <a:extLst>
              <a:ext uri="{FF2B5EF4-FFF2-40B4-BE49-F238E27FC236}">
                <a16:creationId xmlns:a16="http://schemas.microsoft.com/office/drawing/2014/main" id="{73E5E7A2-F041-4748-A921-1C5F48C8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Freeform 14">
            <a:extLst>
              <a:ext uri="{FF2B5EF4-FFF2-40B4-BE49-F238E27FC236}">
                <a16:creationId xmlns:a16="http://schemas.microsoft.com/office/drawing/2014/main" id="{D4A7182D-FC7E-4BC5-BBC0-60D1742D1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9" name="5-Point Star 24">
            <a:extLst>
              <a:ext uri="{FF2B5EF4-FFF2-40B4-BE49-F238E27FC236}">
                <a16:creationId xmlns:a16="http://schemas.microsoft.com/office/drawing/2014/main" id="{49EC0A1F-A67D-4068-AA73-47EF71C9F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descr="A picture containing drawing&#10;&#10;Description automatically generated">
            <a:extLst>
              <a:ext uri="{FF2B5EF4-FFF2-40B4-BE49-F238E27FC236}">
                <a16:creationId xmlns:a16="http://schemas.microsoft.com/office/drawing/2014/main" id="{7816DA4F-382F-463A-A5ED-4589728345C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2629" r="-2" b="-2"/>
          <a:stretch/>
        </p:blipFill>
        <p:spPr>
          <a:xfrm rot="21420000">
            <a:off x="-175203" y="-150072"/>
            <a:ext cx="6265322" cy="7170914"/>
          </a:xfrm>
          <a:prstGeom prst="rect">
            <a:avLst/>
          </a:prstGeom>
          <a:ln>
            <a:noFill/>
          </a:ln>
          <a:effectLst>
            <a:softEdge rad="112500"/>
          </a:effectLst>
        </p:spPr>
      </p:pic>
      <p:pic>
        <p:nvPicPr>
          <p:cNvPr id="4" name="Picture 3">
            <a:extLst>
              <a:ext uri="{FF2B5EF4-FFF2-40B4-BE49-F238E27FC236}">
                <a16:creationId xmlns:a16="http://schemas.microsoft.com/office/drawing/2014/main" id="{68BE0CBC-3060-4BBA-A41D-E6E991386F22}"/>
              </a:ext>
            </a:extLst>
          </p:cNvPr>
          <p:cNvPicPr>
            <a:picLocks noChangeAspect="1"/>
          </p:cNvPicPr>
          <p:nvPr/>
        </p:nvPicPr>
        <p:blipFill rotWithShape="1">
          <a:blip r:embed="rId7"/>
          <a:srcRect l="16063" r="25787" b="-1"/>
          <a:stretch/>
        </p:blipFill>
        <p:spPr>
          <a:xfrm rot="21420000">
            <a:off x="5820594" y="-1741500"/>
            <a:ext cx="6269721" cy="7170069"/>
          </a:xfrm>
          <a:custGeom>
            <a:avLst/>
            <a:gdLst/>
            <a:ahLst/>
            <a:cxnLst/>
            <a:rect l="l" t="t" r="r" b="b"/>
            <a:pathLst>
              <a:path w="6269721" h="7170069">
                <a:moveTo>
                  <a:pt x="183255" y="0"/>
                </a:moveTo>
                <a:lnTo>
                  <a:pt x="6269721" y="318978"/>
                </a:lnTo>
                <a:lnTo>
                  <a:pt x="5910670" y="7170069"/>
                </a:lnTo>
                <a:lnTo>
                  <a:pt x="0" y="6860304"/>
                </a:lnTo>
                <a:lnTo>
                  <a:pt x="1" y="0"/>
                </a:lnTo>
                <a:close/>
              </a:path>
            </a:pathLst>
          </a:custGeom>
          <a:scene3d>
            <a:camera prst="perspectiveRelaxed">
              <a:rot lat="19800000" lon="1200000" rev="20820000"/>
            </a:camera>
            <a:lightRig rig="threePt" dir="t"/>
          </a:scene3d>
          <a:sp3d contourW="6350" prstMaterial="matte">
            <a:bevelT w="101600" h="101600"/>
            <a:contourClr>
              <a:srgbClr val="969696"/>
            </a:contourClr>
          </a:sp3d>
        </p:spPr>
      </p:pic>
      <p:sp>
        <p:nvSpPr>
          <p:cNvPr id="41" name="Freeform 18">
            <a:extLst>
              <a:ext uri="{FF2B5EF4-FFF2-40B4-BE49-F238E27FC236}">
                <a16:creationId xmlns:a16="http://schemas.microsoft.com/office/drawing/2014/main" id="{95001700-4282-4CF5-A13E-C67CEE22E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2">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8779D72-30A8-4040-B2DB-E584650287B4}"/>
              </a:ext>
            </a:extLst>
          </p:cNvPr>
          <p:cNvSpPr>
            <a:spLocks noGrp="1"/>
          </p:cNvSpPr>
          <p:nvPr>
            <p:ph type="title"/>
          </p:nvPr>
        </p:nvSpPr>
        <p:spPr>
          <a:xfrm rot="21420000">
            <a:off x="510575" y="3233195"/>
            <a:ext cx="10178799" cy="1346996"/>
          </a:xfrm>
        </p:spPr>
        <p:txBody>
          <a:bodyPr vert="horz" lIns="91440" tIns="45720" rIns="91440" bIns="45720" rtlCol="0" anchor="b">
            <a:normAutofit/>
          </a:bodyPr>
          <a:lstStyle/>
          <a:p>
            <a:pPr algn="r"/>
            <a:r>
              <a:rPr lang="en-US" sz="8000">
                <a:solidFill>
                  <a:schemeClr val="bg1"/>
                </a:solidFill>
              </a:rPr>
              <a:t>Ethics</a:t>
            </a:r>
          </a:p>
        </p:txBody>
      </p:sp>
      <p:sp>
        <p:nvSpPr>
          <p:cNvPr id="43" name="5-Point Star 26">
            <a:extLst>
              <a:ext uri="{FF2B5EF4-FFF2-40B4-BE49-F238E27FC236}">
                <a16:creationId xmlns:a16="http://schemas.microsoft.com/office/drawing/2014/main" id="{490BE271-3D70-436C-AA1E-353AC46FB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533535" y="5059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D72A4368-B09A-4700-86FC-F6FE00308CFC}"/>
              </a:ext>
            </a:extLst>
          </p:cNvPr>
          <p:cNvSpPr txBox="1"/>
          <p:nvPr/>
        </p:nvSpPr>
        <p:spPr>
          <a:xfrm>
            <a:off x="10034038" y="6657945"/>
            <a:ext cx="215796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s://owl.excelsior.edu/educator-resources/owl-across-disciplines/owl-across-the-disciplines-grammar-and-usag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45282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D97C70-FD3B-4E86-B097-9CE15521EC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01C1ABBF-1FEC-4A49-A551-F27CD44B5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1CA91522-208A-4484-BA4E-719881FA24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2E6EF473-1243-402E-9B74-D2E9354B2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D9A018C6-6DFA-4D3D-9FE6-3FA39DED7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BF298784-0DFC-4546-A452-BC3FC830D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2B6C124-685C-4D39-964D-914B98D11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7B334361-48BB-4EBF-8AD7-B5EC50E1B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7C03CED4-8092-47F4-A29B-AD49D1371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CF01E1F3-8F3A-4DB2-9405-3778FBBAF3AE}"/>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5100"/>
              <a:t>Let’s travel to the future….</a:t>
            </a:r>
          </a:p>
        </p:txBody>
      </p:sp>
      <p:sp>
        <p:nvSpPr>
          <p:cNvPr id="28" name="Rectangle 27">
            <a:extLst>
              <a:ext uri="{FF2B5EF4-FFF2-40B4-BE49-F238E27FC236}">
                <a16:creationId xmlns:a16="http://schemas.microsoft.com/office/drawing/2014/main" id="{2ED59975-0A82-46DE-B4BF-CF686C21C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914E2CC-CDFC-43BB-87AE-B040D6A61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BAB85A72-D0AE-4A1C-812E-B7FDA627A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bject, engine, blue&#10;&#10;Description automatically generated">
            <a:extLst>
              <a:ext uri="{FF2B5EF4-FFF2-40B4-BE49-F238E27FC236}">
                <a16:creationId xmlns:a16="http://schemas.microsoft.com/office/drawing/2014/main" id="{BD815ABA-021D-44E7-8D9D-A1263831434E}"/>
              </a:ext>
            </a:extLst>
          </p:cNvPr>
          <p:cNvPicPr>
            <a:picLocks noGrp="1" noChangeAspect="1"/>
          </p:cNvPicPr>
          <p:nvPr>
            <p:ph sz="quarter" idx="13"/>
          </p:nvPr>
        </p:nvPicPr>
        <p:blipFill rotWithShape="1">
          <a:blip r:embed="rId5">
            <a:extLst>
              <a:ext uri="{837473B0-CC2E-450A-ABE3-18F120FF3D39}">
                <a1611:picAttrSrcUrl xmlns:a1611="http://schemas.microsoft.com/office/drawing/2016/11/main" r:id="rId6"/>
              </a:ext>
            </a:extLst>
          </a:blip>
          <a:srcRect l="6964" r="47424" b="1"/>
          <a:stretch/>
        </p:blipFill>
        <p:spPr>
          <a:xfrm>
            <a:off x="5321367" y="684680"/>
            <a:ext cx="6174771" cy="5482657"/>
          </a:xfrm>
          <a:prstGeom prst="rect">
            <a:avLst/>
          </a:prstGeom>
        </p:spPr>
      </p:pic>
      <p:pic>
        <p:nvPicPr>
          <p:cNvPr id="7" name="Picture 6" descr="A picture containing star, sky&#10;&#10;Description automatically generated">
            <a:extLst>
              <a:ext uri="{FF2B5EF4-FFF2-40B4-BE49-F238E27FC236}">
                <a16:creationId xmlns:a16="http://schemas.microsoft.com/office/drawing/2014/main" id="{676DBE2F-1DDB-4883-8848-B119FBC156B0}"/>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0817" t="9333" r="14203"/>
          <a:stretch/>
        </p:blipFill>
        <p:spPr>
          <a:xfrm rot="1137039">
            <a:off x="6208422" y="3454196"/>
            <a:ext cx="1655895" cy="2028845"/>
          </a:xfrm>
          <a:prstGeom prst="rect">
            <a:avLst/>
          </a:prstGeom>
          <a:ln>
            <a:noFill/>
          </a:ln>
          <a:effectLst>
            <a:softEdge rad="112500"/>
          </a:effectLst>
        </p:spPr>
      </p:pic>
    </p:spTree>
    <p:extLst>
      <p:ext uri="{BB962C8B-B14F-4D97-AF65-F5344CB8AC3E}">
        <p14:creationId xmlns:p14="http://schemas.microsoft.com/office/powerpoint/2010/main" val="72772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D97C70-FD3B-4E86-B097-9CE15521EC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01C1ABBF-1FEC-4A49-A551-F27CD44B5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1CA91522-208A-4484-BA4E-719881FA24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2E6EF473-1243-402E-9B74-D2E9354B2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D9A018C6-6DFA-4D3D-9FE6-3FA39DED7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BF298784-0DFC-4546-A452-BC3FC830D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2B6C124-685C-4D39-964D-914B98D11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7B334361-48BB-4EBF-8AD7-B5EC50E1B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7C03CED4-8092-47F4-A29B-AD49D1371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05C3D3B9-B5BB-4C63-AFF4-37E6AAFBF2B7}"/>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4600"/>
              <a:t>Meet Naughtibot</a:t>
            </a:r>
          </a:p>
        </p:txBody>
      </p:sp>
      <p:sp>
        <p:nvSpPr>
          <p:cNvPr id="28" name="Rectangle 27">
            <a:extLst>
              <a:ext uri="{FF2B5EF4-FFF2-40B4-BE49-F238E27FC236}">
                <a16:creationId xmlns:a16="http://schemas.microsoft.com/office/drawing/2014/main" id="{2ED59975-0A82-46DE-B4BF-CF686C21C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914E2CC-CDFC-43BB-87AE-B040D6A61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BAB85A72-D0AE-4A1C-812E-B7FDA627A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itting, table, man, water&#10;&#10;Description automatically generated">
            <a:extLst>
              <a:ext uri="{FF2B5EF4-FFF2-40B4-BE49-F238E27FC236}">
                <a16:creationId xmlns:a16="http://schemas.microsoft.com/office/drawing/2014/main" id="{BE944CCD-3E4D-463B-8132-515B81466A57}"/>
              </a:ext>
            </a:extLst>
          </p:cNvPr>
          <p:cNvPicPr>
            <a:picLocks noGrp="1" noChangeAspect="1"/>
          </p:cNvPicPr>
          <p:nvPr>
            <p:ph sz="quarter" idx="13"/>
          </p:nvPr>
        </p:nvPicPr>
        <p:blipFill rotWithShape="1">
          <a:blip r:embed="rId5">
            <a:extLst>
              <a:ext uri="{837473B0-CC2E-450A-ABE3-18F120FF3D39}">
                <a1611:picAttrSrcUrl xmlns:a1611="http://schemas.microsoft.com/office/drawing/2016/11/main" r:id="rId6"/>
              </a:ext>
            </a:extLst>
          </a:blip>
          <a:srcRect b="11209"/>
          <a:stretch/>
        </p:blipFill>
        <p:spPr>
          <a:xfrm>
            <a:off x="5321367" y="684680"/>
            <a:ext cx="6174771" cy="5482657"/>
          </a:xfrm>
          <a:prstGeom prst="rect">
            <a:avLst/>
          </a:prstGeom>
        </p:spPr>
      </p:pic>
    </p:spTree>
    <p:extLst>
      <p:ext uri="{BB962C8B-B14F-4D97-AF65-F5344CB8AC3E}">
        <p14:creationId xmlns:p14="http://schemas.microsoft.com/office/powerpoint/2010/main" val="142840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D687-2401-427A-85B0-9167685F6BCD}"/>
              </a:ext>
            </a:extLst>
          </p:cNvPr>
          <p:cNvSpPr>
            <a:spLocks noGrp="1"/>
          </p:cNvSpPr>
          <p:nvPr>
            <p:ph type="title"/>
          </p:nvPr>
        </p:nvSpPr>
        <p:spPr/>
        <p:txBody>
          <a:bodyPr/>
          <a:lstStyle/>
          <a:p>
            <a:r>
              <a:rPr lang="en-GB" dirty="0"/>
              <a:t>What do you think?</a:t>
            </a:r>
          </a:p>
        </p:txBody>
      </p:sp>
      <p:pic>
        <p:nvPicPr>
          <p:cNvPr id="5" name="Content Placeholder 4" descr="A close up of a sign&#10;&#10;Description automatically generated">
            <a:extLst>
              <a:ext uri="{FF2B5EF4-FFF2-40B4-BE49-F238E27FC236}">
                <a16:creationId xmlns:a16="http://schemas.microsoft.com/office/drawing/2014/main" id="{04B2B503-5063-4C40-945B-D4E5E5403435}"/>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685801" y="1702191"/>
            <a:ext cx="5960012" cy="4470009"/>
          </a:xfrm>
        </p:spPr>
      </p:pic>
      <p:pic>
        <p:nvPicPr>
          <p:cNvPr id="7" name="Picture 6">
            <a:extLst>
              <a:ext uri="{FF2B5EF4-FFF2-40B4-BE49-F238E27FC236}">
                <a16:creationId xmlns:a16="http://schemas.microsoft.com/office/drawing/2014/main" id="{26C4FB34-B4B7-433E-8BF0-4D47066F4C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75970" y="2120647"/>
            <a:ext cx="3265349" cy="3265349"/>
          </a:xfrm>
          <a:prstGeom prst="ellipse">
            <a:avLst/>
          </a:prstGeom>
          <a:ln>
            <a:noFill/>
          </a:ln>
          <a:effectLst>
            <a:softEdge rad="112500"/>
          </a:effectLst>
        </p:spPr>
      </p:pic>
      <p:pic>
        <p:nvPicPr>
          <p:cNvPr id="10" name="Picture 9" descr="A close up of a logo&#10;&#10;Description automatically generated">
            <a:extLst>
              <a:ext uri="{FF2B5EF4-FFF2-40B4-BE49-F238E27FC236}">
                <a16:creationId xmlns:a16="http://schemas.microsoft.com/office/drawing/2014/main" id="{F073FAFB-55EA-46F8-A2FC-B56823E4864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864247" y="617509"/>
            <a:ext cx="2438400" cy="162458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9808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9124-7C24-467A-B424-C32940DDCA24}"/>
              </a:ext>
            </a:extLst>
          </p:cNvPr>
          <p:cNvSpPr>
            <a:spLocks noGrp="1"/>
          </p:cNvSpPr>
          <p:nvPr>
            <p:ph type="title"/>
          </p:nvPr>
        </p:nvSpPr>
        <p:spPr>
          <a:xfrm>
            <a:off x="685801" y="685800"/>
            <a:ext cx="10396882" cy="1151965"/>
          </a:xfrm>
        </p:spPr>
        <p:txBody>
          <a:bodyPr/>
          <a:lstStyle/>
          <a:p>
            <a:r>
              <a:rPr lang="en-GB" dirty="0"/>
              <a:t>Task 3:</a:t>
            </a:r>
          </a:p>
        </p:txBody>
      </p:sp>
      <p:sp>
        <p:nvSpPr>
          <p:cNvPr id="3" name="Content Placeholder 2">
            <a:extLst>
              <a:ext uri="{FF2B5EF4-FFF2-40B4-BE49-F238E27FC236}">
                <a16:creationId xmlns:a16="http://schemas.microsoft.com/office/drawing/2014/main" id="{4BEBD446-2832-47BA-BE9F-0F9A1D5509AD}"/>
              </a:ext>
            </a:extLst>
          </p:cNvPr>
          <p:cNvSpPr>
            <a:spLocks noGrp="1"/>
          </p:cNvSpPr>
          <p:nvPr>
            <p:ph sz="quarter" idx="13"/>
          </p:nvPr>
        </p:nvSpPr>
        <p:spPr/>
        <p:txBody>
          <a:bodyPr>
            <a:normAutofit fontScale="92500" lnSpcReduction="20000"/>
          </a:bodyPr>
          <a:lstStyle/>
          <a:p>
            <a:r>
              <a:rPr lang="en-GB" dirty="0">
                <a:latin typeface="Century Gothic" panose="020B0502020202020204" pitchFamily="34" charset="0"/>
              </a:rPr>
              <a:t>Draw a picture of what you think Naughtibot would look like</a:t>
            </a:r>
          </a:p>
          <a:p>
            <a:r>
              <a:rPr lang="en-GB" dirty="0">
                <a:latin typeface="Century Gothic" panose="020B0502020202020204" pitchFamily="34" charset="0"/>
              </a:rPr>
              <a:t>Label your picture showing what features he/she has and what he/she can do</a:t>
            </a:r>
          </a:p>
          <a:p>
            <a:r>
              <a:rPr lang="en-GB" dirty="0">
                <a:latin typeface="Century Gothic" panose="020B0502020202020204" pitchFamily="34" charset="0"/>
              </a:rPr>
              <a:t>Underneath write what you think the good things about having a Naughtibot would be</a:t>
            </a:r>
          </a:p>
          <a:p>
            <a:r>
              <a:rPr lang="en-GB" dirty="0">
                <a:latin typeface="Century Gothic" panose="020B0502020202020204" pitchFamily="34" charset="0"/>
              </a:rPr>
              <a:t>Then write a list of what might </a:t>
            </a:r>
            <a:r>
              <a:rPr lang="en-GB" b="1" dirty="0">
                <a:latin typeface="Century Gothic" panose="020B0502020202020204" pitchFamily="34" charset="0"/>
              </a:rPr>
              <a:t>not </a:t>
            </a:r>
            <a:r>
              <a:rPr lang="en-GB" dirty="0">
                <a:latin typeface="Century Gothic" panose="020B0502020202020204" pitchFamily="34" charset="0"/>
              </a:rPr>
              <a:t>be so good about having a Naughtibot</a:t>
            </a:r>
          </a:p>
          <a:p>
            <a:r>
              <a:rPr lang="en-GB" dirty="0">
                <a:latin typeface="Century Gothic" panose="020B0502020202020204" pitchFamily="34" charset="0"/>
              </a:rPr>
              <a:t>Then write if you would buy one for your children in the future and why.  Give reasons for you answers.  You can show here too that you have thought about different people’s points of view.</a:t>
            </a:r>
          </a:p>
        </p:txBody>
      </p:sp>
    </p:spTree>
    <p:extLst>
      <p:ext uri="{BB962C8B-B14F-4D97-AF65-F5344CB8AC3E}">
        <p14:creationId xmlns:p14="http://schemas.microsoft.com/office/powerpoint/2010/main" val="77912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2" name="Picture 8">
            <a:extLst>
              <a:ext uri="{FF2B5EF4-FFF2-40B4-BE49-F238E27FC236}">
                <a16:creationId xmlns:a16="http://schemas.microsoft.com/office/drawing/2014/main" id="{F67F8395-C8BF-4D9A-8E1C-C5B8B62540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Freeform 11">
            <a:extLst>
              <a:ext uri="{FF2B5EF4-FFF2-40B4-BE49-F238E27FC236}">
                <a16:creationId xmlns:a16="http://schemas.microsoft.com/office/drawing/2014/main" id="{A806F238-5694-4E8D-AAC8-1ED130BF1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6" name="Freeform 13">
            <a:extLst>
              <a:ext uri="{FF2B5EF4-FFF2-40B4-BE49-F238E27FC236}">
                <a16:creationId xmlns:a16="http://schemas.microsoft.com/office/drawing/2014/main" id="{DCBF27B4-02C2-4A61-BA37-89A56406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8" name="Freeform 25">
            <a:extLst>
              <a:ext uri="{FF2B5EF4-FFF2-40B4-BE49-F238E27FC236}">
                <a16:creationId xmlns:a16="http://schemas.microsoft.com/office/drawing/2014/main" id="{BF5F1D1A-955C-417D-825D-A33879560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14">
            <a:extLst>
              <a:ext uri="{FF2B5EF4-FFF2-40B4-BE49-F238E27FC236}">
                <a16:creationId xmlns:a16="http://schemas.microsoft.com/office/drawing/2014/main" id="{D3655EA9-64F3-4ADA-B75E-3DFC4C36B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2" name="5-Point Star 24">
            <a:extLst>
              <a:ext uri="{FF2B5EF4-FFF2-40B4-BE49-F238E27FC236}">
                <a16:creationId xmlns:a16="http://schemas.microsoft.com/office/drawing/2014/main" id="{7720F65E-1C84-4298-BD38-492D4D74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30066A42-891D-4D4D-B494-456D531F1E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5F86AEB7-99D7-44A0-885D-93BA0CEAD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2E5C7E51-D5D3-4B77-82C8-70586F951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BADA555C-4BA4-4585-893A-FC5B76B2E8DB}"/>
              </a:ext>
            </a:extLst>
          </p:cNvPr>
          <p:cNvSpPr>
            <a:spLocks noGrp="1"/>
          </p:cNvSpPr>
          <p:nvPr>
            <p:ph type="title"/>
          </p:nvPr>
        </p:nvSpPr>
        <p:spPr>
          <a:xfrm>
            <a:off x="446663" y="1304458"/>
            <a:ext cx="3326650" cy="2901781"/>
          </a:xfrm>
        </p:spPr>
        <p:txBody>
          <a:bodyPr vert="horz" lIns="91440" tIns="45720" rIns="91440" bIns="45720" rtlCol="0" anchor="b">
            <a:normAutofit/>
          </a:bodyPr>
          <a:lstStyle/>
          <a:p>
            <a:pPr algn="r"/>
            <a:r>
              <a:rPr lang="en-US" sz="6600"/>
              <a:t>Well done</a:t>
            </a:r>
          </a:p>
        </p:txBody>
      </p:sp>
      <p:sp>
        <p:nvSpPr>
          <p:cNvPr id="27" name="Rectangle 26">
            <a:extLst>
              <a:ext uri="{FF2B5EF4-FFF2-40B4-BE49-F238E27FC236}">
                <a16:creationId xmlns:a16="http://schemas.microsoft.com/office/drawing/2014/main" id="{FA0D3A47-2CE0-43E8-98E9-3D7DA7035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933B7B77-3B89-41DA-B51E-432C86DEB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52622"/>
            <a:ext cx="4250216"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892C90D6-A138-4E1A-9FF4-6C5BEC18C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AB0C014-BEA8-49ED-B568-0D9EB102C29C}"/>
              </a:ext>
            </a:extLst>
          </p:cNvPr>
          <p:cNvPicPr>
            <a:picLocks noGrp="1" noChangeAspect="1"/>
          </p:cNvPicPr>
          <p:nvPr>
            <p:ph sz="quarter" idx="13"/>
          </p:nvPr>
        </p:nvPicPr>
        <p:blipFill>
          <a:blip r:embed="rId4"/>
          <a:stretch>
            <a:fillRect/>
          </a:stretch>
        </p:blipFill>
        <p:spPr>
          <a:xfrm>
            <a:off x="5321367" y="1012874"/>
            <a:ext cx="6174771" cy="4627002"/>
          </a:xfrm>
          <a:prstGeom prst="rect">
            <a:avLst/>
          </a:prstGeom>
        </p:spPr>
      </p:pic>
    </p:spTree>
    <p:extLst>
      <p:ext uri="{BB962C8B-B14F-4D97-AF65-F5344CB8AC3E}">
        <p14:creationId xmlns:p14="http://schemas.microsoft.com/office/powerpoint/2010/main" val="302317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8053-4A0E-48E0-8DFA-E49F2615C595}"/>
              </a:ext>
            </a:extLst>
          </p:cNvPr>
          <p:cNvSpPr>
            <a:spLocks noGrp="1"/>
          </p:cNvSpPr>
          <p:nvPr>
            <p:ph type="title"/>
          </p:nvPr>
        </p:nvSpPr>
        <p:spPr>
          <a:xfrm>
            <a:off x="8009812" y="685800"/>
            <a:ext cx="3072869" cy="1151965"/>
          </a:xfrm>
        </p:spPr>
        <p:txBody>
          <a:bodyPr>
            <a:normAutofit/>
          </a:bodyPr>
          <a:lstStyle/>
          <a:p>
            <a:r>
              <a:rPr lang="en-GB" sz="3700"/>
              <a:t>Instructions for Use</a:t>
            </a:r>
          </a:p>
        </p:txBody>
      </p:sp>
      <p:sp>
        <p:nvSpPr>
          <p:cNvPr id="9" name="Rectangle 8">
            <a:extLst>
              <a:ext uri="{FF2B5EF4-FFF2-40B4-BE49-F238E27FC236}">
                <a16:creationId xmlns:a16="http://schemas.microsoft.com/office/drawing/2014/main" id="{4DD6A7B6-3808-491D-9EB0-0459CA404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926F74-82CC-435A-95FE-D4BCC88EF3F9}"/>
              </a:ext>
            </a:extLst>
          </p:cNvPr>
          <p:cNvPicPr>
            <a:picLocks noChangeAspect="1"/>
          </p:cNvPicPr>
          <p:nvPr/>
        </p:nvPicPr>
        <p:blipFill rotWithShape="1">
          <a:blip r:embed="rId3"/>
          <a:srcRect l="1" t="12189" r="-213" b="3596"/>
          <a:stretch/>
        </p:blipFill>
        <p:spPr>
          <a:xfrm>
            <a:off x="552597" y="1195754"/>
            <a:ext cx="6993575" cy="3305908"/>
          </a:xfrm>
          <a:prstGeom prst="rect">
            <a:avLst/>
          </a:prstGeom>
        </p:spPr>
      </p:pic>
      <p:sp>
        <p:nvSpPr>
          <p:cNvPr id="3" name="Content Placeholder 2">
            <a:extLst>
              <a:ext uri="{FF2B5EF4-FFF2-40B4-BE49-F238E27FC236}">
                <a16:creationId xmlns:a16="http://schemas.microsoft.com/office/drawing/2014/main" id="{D8D078F3-8E20-4FE9-84F6-D6A7C55DFF25}"/>
              </a:ext>
            </a:extLst>
          </p:cNvPr>
          <p:cNvSpPr>
            <a:spLocks noGrp="1"/>
          </p:cNvSpPr>
          <p:nvPr>
            <p:ph sz="quarter" idx="13"/>
          </p:nvPr>
        </p:nvSpPr>
        <p:spPr>
          <a:xfrm>
            <a:off x="8006592" y="2071048"/>
            <a:ext cx="3076090" cy="2837943"/>
          </a:xfrm>
        </p:spPr>
        <p:txBody>
          <a:bodyPr>
            <a:normAutofit/>
          </a:bodyPr>
          <a:lstStyle/>
          <a:p>
            <a:pPr>
              <a:lnSpc>
                <a:spcPct val="110000"/>
              </a:lnSpc>
            </a:pPr>
            <a:r>
              <a:rPr lang="en-GB" sz="1400" dirty="0"/>
              <a:t>You can watch this lesson on video by clicking on this link:</a:t>
            </a:r>
          </a:p>
          <a:p>
            <a:pPr>
              <a:lnSpc>
                <a:spcPct val="110000"/>
              </a:lnSpc>
            </a:pPr>
            <a:r>
              <a:rPr lang="en-GB" sz="1400" u="sng" dirty="0">
                <a:hlinkClick r:id="rId4"/>
              </a:rPr>
              <a:t>https://www.loom.com/share/30fe987cf9fc4f378b6e2c72602f2a18</a:t>
            </a:r>
            <a:endParaRPr lang="en-GB" sz="1400" dirty="0"/>
          </a:p>
          <a:p>
            <a:pPr>
              <a:lnSpc>
                <a:spcPct val="110000"/>
              </a:lnSpc>
            </a:pPr>
            <a:r>
              <a:rPr lang="en-GB" sz="1400" dirty="0"/>
              <a:t>Or you can read through this PowerPoint.  The teaching is written as notes for each slide.  These can be accessed by clicking on the notes icon:</a:t>
            </a:r>
          </a:p>
          <a:p>
            <a:pPr>
              <a:lnSpc>
                <a:spcPct val="110000"/>
              </a:lnSpc>
            </a:pPr>
            <a:endParaRPr lang="en-GB" sz="1400" dirty="0"/>
          </a:p>
        </p:txBody>
      </p:sp>
      <p:cxnSp>
        <p:nvCxnSpPr>
          <p:cNvPr id="6" name="Straight Arrow Connector 5">
            <a:extLst>
              <a:ext uri="{FF2B5EF4-FFF2-40B4-BE49-F238E27FC236}">
                <a16:creationId xmlns:a16="http://schemas.microsoft.com/office/drawing/2014/main" id="{251055BC-FA15-4400-A744-D54ABC38D15E}"/>
              </a:ext>
            </a:extLst>
          </p:cNvPr>
          <p:cNvCxnSpPr>
            <a:cxnSpLocks/>
          </p:cNvCxnSpPr>
          <p:nvPr/>
        </p:nvCxnSpPr>
        <p:spPr>
          <a:xfrm flipH="1">
            <a:off x="5697415" y="3671668"/>
            <a:ext cx="2518118" cy="59084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58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4859-C0C3-46BD-9152-92CE8C6980F2}"/>
              </a:ext>
            </a:extLst>
          </p:cNvPr>
          <p:cNvSpPr>
            <a:spLocks noGrp="1"/>
          </p:cNvSpPr>
          <p:nvPr>
            <p:ph type="title"/>
          </p:nvPr>
        </p:nvSpPr>
        <p:spPr>
          <a:xfrm rot="21420000">
            <a:off x="510575" y="3233195"/>
            <a:ext cx="10178799" cy="1346996"/>
          </a:xfrm>
        </p:spPr>
        <p:txBody>
          <a:bodyPr vert="horz" lIns="91440" tIns="45720" rIns="91440" bIns="45720" rtlCol="0" anchor="b">
            <a:normAutofit/>
          </a:bodyPr>
          <a:lstStyle/>
          <a:p>
            <a:pPr algn="r"/>
            <a:r>
              <a:rPr lang="en-US" sz="6200" dirty="0">
                <a:solidFill>
                  <a:schemeClr val="bg1"/>
                </a:solidFill>
              </a:rPr>
              <a:t>Welcome to our Department</a:t>
            </a:r>
          </a:p>
        </p:txBody>
      </p:sp>
      <p:pic>
        <p:nvPicPr>
          <p:cNvPr id="5" name="Content Placeholder 4" descr="A kitchen filled with lots of people in a room&#10;&#10;Description automatically generated">
            <a:extLst>
              <a:ext uri="{FF2B5EF4-FFF2-40B4-BE49-F238E27FC236}">
                <a16:creationId xmlns:a16="http://schemas.microsoft.com/office/drawing/2014/main" id="{AAE79C41-E337-42AD-82F9-D944802F8F67}"/>
              </a:ext>
            </a:extLst>
          </p:cNvPr>
          <p:cNvPicPr>
            <a:picLocks noGrp="1" noChangeAspect="1"/>
          </p:cNvPicPr>
          <p:nvPr>
            <p:ph sz="quarter" idx="13"/>
          </p:nvPr>
        </p:nvPicPr>
        <p:blipFill rotWithShape="1">
          <a:blip r:embed="rId4"/>
          <a:srcRect t="33286" r="3" b="3558"/>
          <a:stretch/>
        </p:blipFill>
        <p:spPr>
          <a:xfrm rot="21420000">
            <a:off x="383132" y="524097"/>
            <a:ext cx="5081054" cy="2406798"/>
          </a:xfrm>
          <a:prstGeom prst="rect">
            <a:avLst/>
          </a:prstGeom>
        </p:spPr>
      </p:pic>
      <p:pic>
        <p:nvPicPr>
          <p:cNvPr id="9" name="Picture 8" descr="A kitchen with a table in a restaurant&#10;&#10;Description automatically generated">
            <a:extLst>
              <a:ext uri="{FF2B5EF4-FFF2-40B4-BE49-F238E27FC236}">
                <a16:creationId xmlns:a16="http://schemas.microsoft.com/office/drawing/2014/main" id="{2EBAFE5F-2943-4CED-9FDE-F2F0D29E3C9A}"/>
              </a:ext>
            </a:extLst>
          </p:cNvPr>
          <p:cNvPicPr>
            <a:picLocks noChangeAspect="1"/>
          </p:cNvPicPr>
          <p:nvPr/>
        </p:nvPicPr>
        <p:blipFill rotWithShape="1">
          <a:blip r:embed="rId5"/>
          <a:srcRect t="13522" r="1" b="23198"/>
          <a:stretch/>
        </p:blipFill>
        <p:spPr>
          <a:xfrm rot="21420000">
            <a:off x="5571079" y="252394"/>
            <a:ext cx="5071168" cy="2406798"/>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9D7EF5D-C868-496C-9894-5AB8E6D4B8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960410" y="4272921"/>
            <a:ext cx="1514475" cy="179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616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872A-98F7-4A89-96B9-343B872CCCA2}"/>
              </a:ext>
            </a:extLst>
          </p:cNvPr>
          <p:cNvSpPr>
            <a:spLocks noGrp="1"/>
          </p:cNvSpPr>
          <p:nvPr>
            <p:ph type="title"/>
          </p:nvPr>
        </p:nvSpPr>
        <p:spPr/>
        <p:txBody>
          <a:bodyPr/>
          <a:lstStyle/>
          <a:p>
            <a:r>
              <a:rPr lang="en-GB" dirty="0"/>
              <a:t>The Teachers</a:t>
            </a:r>
          </a:p>
        </p:txBody>
      </p:sp>
      <p:pic>
        <p:nvPicPr>
          <p:cNvPr id="5" name="Content Placeholder 4" descr="A person sitting on a table&#10;&#10;Description automatically generated">
            <a:extLst>
              <a:ext uri="{FF2B5EF4-FFF2-40B4-BE49-F238E27FC236}">
                <a16:creationId xmlns:a16="http://schemas.microsoft.com/office/drawing/2014/main" id="{12E871E6-12BD-4EEB-B5A9-F912A10D32D6}"/>
              </a:ext>
            </a:extLst>
          </p:cNvPr>
          <p:cNvPicPr>
            <a:picLocks noGrp="1" noChangeAspect="1"/>
          </p:cNvPicPr>
          <p:nvPr>
            <p:ph sz="quarter" idx="13"/>
          </p:nvPr>
        </p:nvPicPr>
        <p:blipFill>
          <a:blip r:embed="rId3"/>
          <a:stretch>
            <a:fillRect/>
          </a:stretch>
        </p:blipFill>
        <p:spPr>
          <a:xfrm>
            <a:off x="685801" y="1951209"/>
            <a:ext cx="2483643" cy="3311525"/>
          </a:xfrm>
        </p:spPr>
      </p:pic>
      <p:sp>
        <p:nvSpPr>
          <p:cNvPr id="6" name="Speech Bubble: Oval 5">
            <a:extLst>
              <a:ext uri="{FF2B5EF4-FFF2-40B4-BE49-F238E27FC236}">
                <a16:creationId xmlns:a16="http://schemas.microsoft.com/office/drawing/2014/main" id="{D7028AAF-71BA-48FB-B88E-734C79E21CF5}"/>
              </a:ext>
            </a:extLst>
          </p:cNvPr>
          <p:cNvSpPr/>
          <p:nvPr/>
        </p:nvSpPr>
        <p:spPr>
          <a:xfrm>
            <a:off x="2807631" y="1595266"/>
            <a:ext cx="3076611" cy="1631852"/>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Ms Kenton-Howells</a:t>
            </a:r>
          </a:p>
        </p:txBody>
      </p:sp>
      <p:pic>
        <p:nvPicPr>
          <p:cNvPr id="10" name="Picture 9" descr="A person wearing a striped shirt&#10;&#10;Description automatically generated">
            <a:extLst>
              <a:ext uri="{FF2B5EF4-FFF2-40B4-BE49-F238E27FC236}">
                <a16:creationId xmlns:a16="http://schemas.microsoft.com/office/drawing/2014/main" id="{C2B2A27E-E423-4644-AABD-7EE328F0AF7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64589" y="837423"/>
            <a:ext cx="1347277" cy="757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73861708-4AE5-4B3E-837C-87B4C18B3BD6}"/>
              </a:ext>
            </a:extLst>
          </p:cNvPr>
          <p:cNvSpPr txBox="1"/>
          <p:nvPr/>
        </p:nvSpPr>
        <p:spPr>
          <a:xfrm>
            <a:off x="6780628" y="1261782"/>
            <a:ext cx="3657600" cy="369332"/>
          </a:xfrm>
          <a:prstGeom prst="rect">
            <a:avLst/>
          </a:prstGeom>
          <a:noFill/>
        </p:spPr>
        <p:txBody>
          <a:bodyPr wrap="square" rtlCol="0">
            <a:spAutoFit/>
          </a:bodyPr>
          <a:lstStyle/>
          <a:p>
            <a:r>
              <a:rPr lang="en-GB" dirty="0"/>
              <a:t>Mr Dover – Head of RPE</a:t>
            </a:r>
          </a:p>
        </p:txBody>
      </p:sp>
      <p:pic>
        <p:nvPicPr>
          <p:cNvPr id="4" name="Picture 3">
            <a:extLst>
              <a:ext uri="{FF2B5EF4-FFF2-40B4-BE49-F238E27FC236}">
                <a16:creationId xmlns:a16="http://schemas.microsoft.com/office/drawing/2014/main" id="{74C027FB-CDD2-422A-B55C-EDF1B27DDEBF}"/>
              </a:ext>
            </a:extLst>
          </p:cNvPr>
          <p:cNvPicPr>
            <a:picLocks noChangeAspect="1"/>
          </p:cNvPicPr>
          <p:nvPr/>
        </p:nvPicPr>
        <p:blipFill>
          <a:blip r:embed="rId6"/>
          <a:stretch>
            <a:fillRect/>
          </a:stretch>
        </p:blipFill>
        <p:spPr>
          <a:xfrm>
            <a:off x="6780628" y="1631114"/>
            <a:ext cx="2942857" cy="408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125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F2EE-E4A2-4054-8449-54CC53304D02}"/>
              </a:ext>
            </a:extLst>
          </p:cNvPr>
          <p:cNvSpPr>
            <a:spLocks noGrp="1"/>
          </p:cNvSpPr>
          <p:nvPr>
            <p:ph type="title"/>
          </p:nvPr>
        </p:nvSpPr>
        <p:spPr/>
        <p:txBody>
          <a:bodyPr/>
          <a:lstStyle/>
          <a:p>
            <a:r>
              <a:rPr lang="en-GB" dirty="0"/>
              <a:t>What do we study?</a:t>
            </a:r>
          </a:p>
        </p:txBody>
      </p:sp>
      <p:sp>
        <p:nvSpPr>
          <p:cNvPr id="3" name="Content Placeholder 2">
            <a:extLst>
              <a:ext uri="{FF2B5EF4-FFF2-40B4-BE49-F238E27FC236}">
                <a16:creationId xmlns:a16="http://schemas.microsoft.com/office/drawing/2014/main" id="{88474F7B-80C6-40CA-B514-979E0F527CC4}"/>
              </a:ext>
            </a:extLst>
          </p:cNvPr>
          <p:cNvSpPr>
            <a:spLocks noGrp="1"/>
          </p:cNvSpPr>
          <p:nvPr>
            <p:ph sz="quarter" idx="13"/>
          </p:nvPr>
        </p:nvSpPr>
        <p:spPr/>
        <p:txBody>
          <a:bodyPr/>
          <a:lstStyle/>
          <a:p>
            <a:r>
              <a:rPr lang="en-GB" dirty="0"/>
              <a:t>Religion</a:t>
            </a:r>
          </a:p>
          <a:p>
            <a:endParaRPr lang="en-GB" dirty="0"/>
          </a:p>
          <a:p>
            <a:r>
              <a:rPr lang="en-GB" dirty="0"/>
              <a:t>Philosophy</a:t>
            </a:r>
          </a:p>
          <a:p>
            <a:endParaRPr lang="en-GB" dirty="0"/>
          </a:p>
          <a:p>
            <a:r>
              <a:rPr lang="en-GB" dirty="0"/>
              <a:t>Ethics</a:t>
            </a:r>
          </a:p>
          <a:p>
            <a:endParaRPr lang="en-GB" dirty="0"/>
          </a:p>
        </p:txBody>
      </p:sp>
      <p:pic>
        <p:nvPicPr>
          <p:cNvPr id="5" name="Picture 4" descr="A close up of a sign&#10;&#10;Description automatically generated">
            <a:extLst>
              <a:ext uri="{FF2B5EF4-FFF2-40B4-BE49-F238E27FC236}">
                <a16:creationId xmlns:a16="http://schemas.microsoft.com/office/drawing/2014/main" id="{93F38366-70FA-4472-BF34-B8C1413157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26326" y="608859"/>
            <a:ext cx="2218006" cy="2218006"/>
          </a:xfrm>
          <a:prstGeom prst="rect">
            <a:avLst/>
          </a:prstGeom>
        </p:spPr>
      </p:pic>
      <p:pic>
        <p:nvPicPr>
          <p:cNvPr id="8" name="Picture 7" descr="A close up of a logo&#10;&#10;Description automatically generated">
            <a:extLst>
              <a:ext uri="{FF2B5EF4-FFF2-40B4-BE49-F238E27FC236}">
                <a16:creationId xmlns:a16="http://schemas.microsoft.com/office/drawing/2014/main" id="{7A273043-C8F2-43DC-9E39-108A0F13E72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95544" y="2826865"/>
            <a:ext cx="3030782" cy="2020521"/>
          </a:xfrm>
          <a:prstGeom prst="rect">
            <a:avLst/>
          </a:prstGeom>
        </p:spPr>
      </p:pic>
      <p:pic>
        <p:nvPicPr>
          <p:cNvPr id="10" name="Picture 9" descr="A sign on a pole&#10;&#10;Description automatically generated">
            <a:extLst>
              <a:ext uri="{FF2B5EF4-FFF2-40B4-BE49-F238E27FC236}">
                <a16:creationId xmlns:a16="http://schemas.microsoft.com/office/drawing/2014/main" id="{7AA7B2A1-AC74-4A0F-B805-07DC5DC5770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242973" y="3579695"/>
            <a:ext cx="3038377" cy="2020521"/>
          </a:xfrm>
          <a:prstGeom prst="rect">
            <a:avLst/>
          </a:prstGeom>
        </p:spPr>
      </p:pic>
    </p:spTree>
    <p:extLst>
      <p:ext uri="{BB962C8B-B14F-4D97-AF65-F5344CB8AC3E}">
        <p14:creationId xmlns:p14="http://schemas.microsoft.com/office/powerpoint/2010/main" val="190138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3B3C-1714-4C0B-9D81-076920EEE238}"/>
              </a:ext>
            </a:extLst>
          </p:cNvPr>
          <p:cNvSpPr>
            <a:spLocks noGrp="1"/>
          </p:cNvSpPr>
          <p:nvPr>
            <p:ph type="title"/>
          </p:nvPr>
        </p:nvSpPr>
        <p:spPr/>
        <p:txBody>
          <a:bodyPr/>
          <a:lstStyle/>
          <a:p>
            <a:r>
              <a:rPr lang="en-GB" dirty="0"/>
              <a:t>Task 1:</a:t>
            </a:r>
          </a:p>
        </p:txBody>
      </p:sp>
      <p:sp>
        <p:nvSpPr>
          <p:cNvPr id="3" name="Content Placeholder 2">
            <a:extLst>
              <a:ext uri="{FF2B5EF4-FFF2-40B4-BE49-F238E27FC236}">
                <a16:creationId xmlns:a16="http://schemas.microsoft.com/office/drawing/2014/main" id="{C7A11A04-7227-4053-A635-1737618C4D58}"/>
              </a:ext>
            </a:extLst>
          </p:cNvPr>
          <p:cNvSpPr>
            <a:spLocks noGrp="1"/>
          </p:cNvSpPr>
          <p:nvPr>
            <p:ph sz="quarter" idx="13"/>
          </p:nvPr>
        </p:nvSpPr>
        <p:spPr>
          <a:xfrm>
            <a:off x="436098" y="1547446"/>
            <a:ext cx="10818055" cy="4783015"/>
          </a:xfrm>
        </p:spPr>
        <p:txBody>
          <a:bodyPr>
            <a:normAutofit fontScale="92500" lnSpcReduction="20000"/>
          </a:bodyPr>
          <a:lstStyle/>
          <a:p>
            <a:pPr marL="0" indent="0">
              <a:buNone/>
            </a:pPr>
            <a:r>
              <a:rPr lang="en-GB" dirty="0">
                <a:latin typeface="Century Gothic" panose="020B0502020202020204" pitchFamily="34" charset="0"/>
              </a:rPr>
              <a:t>Write the title:</a:t>
            </a:r>
          </a:p>
          <a:p>
            <a:pPr marL="0" indent="0">
              <a:buNone/>
            </a:pPr>
            <a:r>
              <a:rPr lang="en-GB" u="sng" dirty="0">
                <a:latin typeface="Century Gothic" panose="020B0502020202020204" pitchFamily="34" charset="0"/>
              </a:rPr>
              <a:t>RPE – What is it?</a:t>
            </a:r>
          </a:p>
          <a:p>
            <a:pPr marL="0" indent="0">
              <a:buNone/>
            </a:pPr>
            <a:endParaRPr lang="en-GB" u="sng" dirty="0">
              <a:latin typeface="Century Gothic" panose="020B0502020202020204" pitchFamily="34" charset="0"/>
            </a:endParaRPr>
          </a:p>
          <a:p>
            <a:pPr marL="0" indent="0">
              <a:buNone/>
            </a:pPr>
            <a:r>
              <a:rPr lang="en-GB" dirty="0">
                <a:latin typeface="Century Gothic" panose="020B0502020202020204" pitchFamily="34" charset="0"/>
              </a:rPr>
              <a:t>Underneath write the words:</a:t>
            </a:r>
          </a:p>
          <a:p>
            <a:pPr marL="0" indent="0">
              <a:buNone/>
            </a:pPr>
            <a:r>
              <a:rPr lang="en-GB" dirty="0">
                <a:latin typeface="Century Gothic" panose="020B0502020202020204" pitchFamily="34" charset="0"/>
              </a:rPr>
              <a:t>Religion</a:t>
            </a:r>
          </a:p>
          <a:p>
            <a:pPr marL="0" indent="0">
              <a:buNone/>
            </a:pPr>
            <a:r>
              <a:rPr lang="en-GB" dirty="0">
                <a:latin typeface="Century Gothic" panose="020B0502020202020204" pitchFamily="34" charset="0"/>
              </a:rPr>
              <a:t>Philosophy			Next to each one write what you will be learning</a:t>
            </a:r>
          </a:p>
          <a:p>
            <a:pPr marL="0" indent="0">
              <a:buNone/>
            </a:pPr>
            <a:r>
              <a:rPr lang="en-GB" dirty="0">
                <a:latin typeface="Century Gothic" panose="020B0502020202020204" pitchFamily="34" charset="0"/>
              </a:rPr>
              <a:t>Ethics</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Then:</a:t>
            </a:r>
          </a:p>
          <a:p>
            <a:pPr marL="0" indent="0">
              <a:buNone/>
            </a:pPr>
            <a:r>
              <a:rPr lang="en-GB" dirty="0">
                <a:latin typeface="Century Gothic" panose="020B0502020202020204" pitchFamily="34" charset="0"/>
              </a:rPr>
              <a:t>Write what you think you might like about this subject</a:t>
            </a:r>
          </a:p>
          <a:p>
            <a:pPr marL="0" indent="0">
              <a:buNone/>
            </a:pPr>
            <a:r>
              <a:rPr lang="en-GB" dirty="0">
                <a:latin typeface="Century Gothic" panose="020B0502020202020204" pitchFamily="34" charset="0"/>
              </a:rPr>
              <a:t>Do you have any questions about the subject in Cambourne Village College?</a:t>
            </a:r>
          </a:p>
        </p:txBody>
      </p:sp>
    </p:spTree>
    <p:extLst>
      <p:ext uri="{BB962C8B-B14F-4D97-AF65-F5344CB8AC3E}">
        <p14:creationId xmlns:p14="http://schemas.microsoft.com/office/powerpoint/2010/main" val="303235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4" name="Picture 9">
            <a:extLst>
              <a:ext uri="{FF2B5EF4-FFF2-40B4-BE49-F238E27FC236}">
                <a16:creationId xmlns:a16="http://schemas.microsoft.com/office/drawing/2014/main" id="{F67F8395-C8BF-4D9A-8E1C-C5B8B62540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5" name="Freeform 11">
            <a:extLst>
              <a:ext uri="{FF2B5EF4-FFF2-40B4-BE49-F238E27FC236}">
                <a16:creationId xmlns:a16="http://schemas.microsoft.com/office/drawing/2014/main" id="{A806F238-5694-4E8D-AAC8-1ED130BF1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6" name="Freeform 13">
            <a:extLst>
              <a:ext uri="{FF2B5EF4-FFF2-40B4-BE49-F238E27FC236}">
                <a16:creationId xmlns:a16="http://schemas.microsoft.com/office/drawing/2014/main" id="{DCBF27B4-02C2-4A61-BA37-89A56406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Freeform 25">
            <a:extLst>
              <a:ext uri="{FF2B5EF4-FFF2-40B4-BE49-F238E27FC236}">
                <a16:creationId xmlns:a16="http://schemas.microsoft.com/office/drawing/2014/main" id="{BF5F1D1A-955C-417D-825D-A33879560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8" name="Freeform 14">
            <a:extLst>
              <a:ext uri="{FF2B5EF4-FFF2-40B4-BE49-F238E27FC236}">
                <a16:creationId xmlns:a16="http://schemas.microsoft.com/office/drawing/2014/main" id="{D3655EA9-64F3-4ADA-B75E-3DFC4C36B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9" name="5-Point Star 24">
            <a:extLst>
              <a:ext uri="{FF2B5EF4-FFF2-40B4-BE49-F238E27FC236}">
                <a16:creationId xmlns:a16="http://schemas.microsoft.com/office/drawing/2014/main" id="{7720F65E-1C84-4298-BD38-492D4D74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0" name="Picture 21">
            <a:extLst>
              <a:ext uri="{FF2B5EF4-FFF2-40B4-BE49-F238E27FC236}">
                <a16:creationId xmlns:a16="http://schemas.microsoft.com/office/drawing/2014/main" id="{A4400BB2-6308-412F-A5A4-CFE32F76C2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1" name="Freeform 17">
            <a:extLst>
              <a:ext uri="{FF2B5EF4-FFF2-40B4-BE49-F238E27FC236}">
                <a16:creationId xmlns:a16="http://schemas.microsoft.com/office/drawing/2014/main" id="{5D1D7F57-B2D0-413E-8EB8-48B2884FA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2" name="Freeform 21">
            <a:extLst>
              <a:ext uri="{FF2B5EF4-FFF2-40B4-BE49-F238E27FC236}">
                <a16:creationId xmlns:a16="http://schemas.microsoft.com/office/drawing/2014/main" id="{CF1D4D11-6A41-4FED-88C5-420937C23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3" name="Freeform 20">
            <a:extLst>
              <a:ext uri="{FF2B5EF4-FFF2-40B4-BE49-F238E27FC236}">
                <a16:creationId xmlns:a16="http://schemas.microsoft.com/office/drawing/2014/main" id="{43F27AF5-2606-4E55-A3C6-4D3A766C0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food&#10;&#10;Description automatically generated">
            <a:extLst>
              <a:ext uri="{FF2B5EF4-FFF2-40B4-BE49-F238E27FC236}">
                <a16:creationId xmlns:a16="http://schemas.microsoft.com/office/drawing/2014/main" id="{EBCF0E4E-42AB-4547-B19F-4E962B543632}"/>
              </a:ext>
            </a:extLst>
          </p:cNvPr>
          <p:cNvPicPr>
            <a:picLocks noGrp="1" noChangeAspect="1"/>
          </p:cNvPicPr>
          <p:nvPr>
            <p:ph sz="quarter" idx="13"/>
          </p:nvPr>
        </p:nvPicPr>
        <p:blipFill>
          <a:blip r:embed="rId5">
            <a:extLst>
              <a:ext uri="{837473B0-CC2E-450A-ABE3-18F120FF3D39}">
                <a1611:picAttrSrcUrl xmlns:a1611="http://schemas.microsoft.com/office/drawing/2016/11/main" r:id="rId6"/>
              </a:ext>
            </a:extLst>
          </a:blip>
          <a:stretch>
            <a:fillRect/>
          </a:stretch>
        </p:blipFill>
        <p:spPr>
          <a:xfrm rot="21420000">
            <a:off x="3444206" y="389334"/>
            <a:ext cx="4114184" cy="2406798"/>
          </a:xfrm>
          <a:prstGeom prst="rect">
            <a:avLst/>
          </a:prstGeom>
        </p:spPr>
      </p:pic>
      <p:sp>
        <p:nvSpPr>
          <p:cNvPr id="44" name="Freeform 19">
            <a:extLst>
              <a:ext uri="{FF2B5EF4-FFF2-40B4-BE49-F238E27FC236}">
                <a16:creationId xmlns:a16="http://schemas.microsoft.com/office/drawing/2014/main" id="{B0DC77BF-FA00-4156-9899-FD5B9706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a:extLst>
              <a:ext uri="{FF2B5EF4-FFF2-40B4-BE49-F238E27FC236}">
                <a16:creationId xmlns:a16="http://schemas.microsoft.com/office/drawing/2014/main" id="{3D63088B-B63C-4F72-99A3-21E5C83EFE32}"/>
              </a:ext>
            </a:extLst>
          </p:cNvPr>
          <p:cNvSpPr>
            <a:spLocks noGrp="1"/>
          </p:cNvSpPr>
          <p:nvPr>
            <p:ph type="title"/>
          </p:nvPr>
        </p:nvSpPr>
        <p:spPr>
          <a:xfrm rot="21420000">
            <a:off x="496980" y="3221623"/>
            <a:ext cx="10264470" cy="1250066"/>
          </a:xfrm>
        </p:spPr>
        <p:txBody>
          <a:bodyPr vert="horz" lIns="91440" tIns="45720" rIns="91440" bIns="45720" rtlCol="0" anchor="b">
            <a:normAutofit/>
          </a:bodyPr>
          <a:lstStyle/>
          <a:p>
            <a:pPr algn="r"/>
            <a:r>
              <a:rPr lang="en-US" sz="8000">
                <a:solidFill>
                  <a:schemeClr val="bg1"/>
                </a:solidFill>
              </a:rPr>
              <a:t>Philosophy</a:t>
            </a:r>
          </a:p>
        </p:txBody>
      </p:sp>
      <p:sp>
        <p:nvSpPr>
          <p:cNvPr id="45" name="5-Point Star 12">
            <a:extLst>
              <a:ext uri="{FF2B5EF4-FFF2-40B4-BE49-F238E27FC236}">
                <a16:creationId xmlns:a16="http://schemas.microsoft.com/office/drawing/2014/main" id="{8FF4FA4C-8BCD-4273-AF34-45201D288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B652D3B9-0087-4E6F-8E0B-D542BE52AA9D}"/>
              </a:ext>
            </a:extLst>
          </p:cNvPr>
          <p:cNvPicPr>
            <a:picLocks noChangeAspect="1"/>
          </p:cNvPicPr>
          <p:nvPr/>
        </p:nvPicPr>
        <p:blipFill>
          <a:blip r:embed="rId7"/>
          <a:stretch>
            <a:fillRect/>
          </a:stretch>
        </p:blipFill>
        <p:spPr>
          <a:xfrm>
            <a:off x="292653" y="3865395"/>
            <a:ext cx="3029975" cy="20179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3261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EC28-00A0-425C-A81C-7EEB3288AC89}"/>
              </a:ext>
            </a:extLst>
          </p:cNvPr>
          <p:cNvSpPr>
            <a:spLocks noGrp="1"/>
          </p:cNvSpPr>
          <p:nvPr>
            <p:ph type="title"/>
          </p:nvPr>
        </p:nvSpPr>
        <p:spPr/>
        <p:txBody>
          <a:bodyPr/>
          <a:lstStyle/>
          <a:p>
            <a:r>
              <a:rPr lang="en-GB" dirty="0"/>
              <a:t>Imagine</a:t>
            </a:r>
          </a:p>
        </p:txBody>
      </p:sp>
      <p:pic>
        <p:nvPicPr>
          <p:cNvPr id="5" name="Content Placeholder 4" descr="A close up of a logo&#10;&#10;Description automatically generated">
            <a:extLst>
              <a:ext uri="{FF2B5EF4-FFF2-40B4-BE49-F238E27FC236}">
                <a16:creationId xmlns:a16="http://schemas.microsoft.com/office/drawing/2014/main" id="{E5E30600-1EFF-4FFA-A850-8D4EB95B3E4F}"/>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rot="20754288">
            <a:off x="5560816" y="953088"/>
            <a:ext cx="5257239" cy="1423986"/>
          </a:xfrm>
        </p:spPr>
      </p:pic>
      <p:pic>
        <p:nvPicPr>
          <p:cNvPr id="7" name="Picture 6" descr="A picture containing looking, standing, holding, wearing&#10;&#10;Description automatically generated">
            <a:extLst>
              <a:ext uri="{FF2B5EF4-FFF2-40B4-BE49-F238E27FC236}">
                <a16:creationId xmlns:a16="http://schemas.microsoft.com/office/drawing/2014/main" id="{A306371D-60FF-404D-A6C7-4413098A586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5801" y="1665081"/>
            <a:ext cx="3253153" cy="4633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F7FEF8D-F7CE-447E-A911-1C793ACEBD39}"/>
              </a:ext>
            </a:extLst>
          </p:cNvPr>
          <p:cNvSpPr txBox="1"/>
          <p:nvPr/>
        </p:nvSpPr>
        <p:spPr>
          <a:xfrm>
            <a:off x="5777412" y="3639971"/>
            <a:ext cx="4824045" cy="1200329"/>
          </a:xfrm>
          <a:prstGeom prst="rect">
            <a:avLst/>
          </a:prstGeom>
          <a:noFill/>
        </p:spPr>
        <p:txBody>
          <a:bodyPr wrap="square" rtlCol="0">
            <a:spAutoFit/>
          </a:bodyPr>
          <a:lstStyle/>
          <a:p>
            <a:r>
              <a:rPr lang="en-GB" sz="3600" dirty="0"/>
              <a:t>What questions would you ask?</a:t>
            </a:r>
          </a:p>
        </p:txBody>
      </p:sp>
    </p:spTree>
    <p:extLst>
      <p:ext uri="{BB962C8B-B14F-4D97-AF65-F5344CB8AC3E}">
        <p14:creationId xmlns:p14="http://schemas.microsoft.com/office/powerpoint/2010/main" val="3733124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ACD7-3EC6-4BC9-9349-E7D715579A7C}"/>
              </a:ext>
            </a:extLst>
          </p:cNvPr>
          <p:cNvSpPr>
            <a:spLocks noGrp="1"/>
          </p:cNvSpPr>
          <p:nvPr>
            <p:ph type="title"/>
          </p:nvPr>
        </p:nvSpPr>
        <p:spPr/>
        <p:txBody>
          <a:bodyPr/>
          <a:lstStyle/>
          <a:p>
            <a:r>
              <a:rPr lang="en-GB" dirty="0"/>
              <a:t>Task 2:</a:t>
            </a:r>
          </a:p>
        </p:txBody>
      </p:sp>
      <p:sp>
        <p:nvSpPr>
          <p:cNvPr id="3" name="Content Placeholder 2">
            <a:extLst>
              <a:ext uri="{FF2B5EF4-FFF2-40B4-BE49-F238E27FC236}">
                <a16:creationId xmlns:a16="http://schemas.microsoft.com/office/drawing/2014/main" id="{19FF99C9-AC83-4473-8102-94077E8F1CE0}"/>
              </a:ext>
            </a:extLst>
          </p:cNvPr>
          <p:cNvSpPr>
            <a:spLocks noGrp="1"/>
          </p:cNvSpPr>
          <p:nvPr>
            <p:ph sz="quarter" idx="13"/>
          </p:nvPr>
        </p:nvSpPr>
        <p:spPr/>
        <p:txBody>
          <a:bodyPr/>
          <a:lstStyle/>
          <a:p>
            <a:r>
              <a:rPr lang="en-GB" dirty="0">
                <a:latin typeface="Century Gothic" panose="020B0502020202020204" pitchFamily="34" charset="0"/>
              </a:rPr>
              <a:t>Write a list of at least five questions that you would like to ask Sophia if you could have ten minutes with a being who knew everything and could answer all of your questions.</a:t>
            </a:r>
          </a:p>
          <a:p>
            <a:endParaRPr lang="en-GB" dirty="0">
              <a:latin typeface="Century Gothic" panose="020B0502020202020204" pitchFamily="34" charset="0"/>
            </a:endParaRPr>
          </a:p>
          <a:p>
            <a:r>
              <a:rPr lang="en-GB" dirty="0">
                <a:latin typeface="Century Gothic" panose="020B0502020202020204" pitchFamily="34" charset="0"/>
              </a:rPr>
              <a:t>What questions would you love to have the answers to?</a:t>
            </a:r>
          </a:p>
        </p:txBody>
      </p:sp>
    </p:spTree>
    <p:extLst>
      <p:ext uri="{BB962C8B-B14F-4D97-AF65-F5344CB8AC3E}">
        <p14:creationId xmlns:p14="http://schemas.microsoft.com/office/powerpoint/2010/main" val="33926049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2B508C1C0D8A438E844F7EB90BDEF1" ma:contentTypeVersion="13" ma:contentTypeDescription="Create a new document." ma:contentTypeScope="" ma:versionID="f1c5d79c16e52f45d9dec9604a7522d0">
  <xsd:schema xmlns:xsd="http://www.w3.org/2001/XMLSchema" xmlns:xs="http://www.w3.org/2001/XMLSchema" xmlns:p="http://schemas.microsoft.com/office/2006/metadata/properties" xmlns:ns3="1cc7bb73-3e79-4f4a-a67f-08318b8cf477" xmlns:ns4="4d2234bd-4f4d-4aef-b1b4-2804e606a493" targetNamespace="http://schemas.microsoft.com/office/2006/metadata/properties" ma:root="true" ma:fieldsID="cb97031e403c391311c888a5bcf63a2f" ns3:_="" ns4:_="">
    <xsd:import namespace="1cc7bb73-3e79-4f4a-a67f-08318b8cf477"/>
    <xsd:import namespace="4d2234bd-4f4d-4aef-b1b4-2804e606a49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7bb73-3e79-4f4a-a67f-08318b8cf4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2234bd-4f4d-4aef-b1b4-2804e606a49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67C4B-B104-4E3B-ADB6-47B942C0317D}">
  <ds:schemaRefs>
    <ds:schemaRef ds:uri="http://purl.org/dc/terms/"/>
    <ds:schemaRef ds:uri="http://www.w3.org/XML/1998/namespace"/>
    <ds:schemaRef ds:uri="http://schemas.openxmlformats.org/package/2006/metadata/core-properties"/>
    <ds:schemaRef ds:uri="http://purl.org/dc/elements/1.1/"/>
    <ds:schemaRef ds:uri="http://purl.org/dc/dcmitype/"/>
    <ds:schemaRef ds:uri="http://schemas.microsoft.com/office/2006/documentManagement/types"/>
    <ds:schemaRef ds:uri="4d2234bd-4f4d-4aef-b1b4-2804e606a493"/>
    <ds:schemaRef ds:uri="http://schemas.microsoft.com/office/infopath/2007/PartnerControls"/>
    <ds:schemaRef ds:uri="1cc7bb73-3e79-4f4a-a67f-08318b8cf477"/>
    <ds:schemaRef ds:uri="http://schemas.microsoft.com/office/2006/metadata/properties"/>
  </ds:schemaRefs>
</ds:datastoreItem>
</file>

<file path=customXml/itemProps2.xml><?xml version="1.0" encoding="utf-8"?>
<ds:datastoreItem xmlns:ds="http://schemas.openxmlformats.org/officeDocument/2006/customXml" ds:itemID="{8866ED2E-C7D0-40A5-8628-8A9D5521D5A9}">
  <ds:schemaRefs>
    <ds:schemaRef ds:uri="http://schemas.microsoft.com/sharepoint/v3/contenttype/forms"/>
  </ds:schemaRefs>
</ds:datastoreItem>
</file>

<file path=customXml/itemProps3.xml><?xml version="1.0" encoding="utf-8"?>
<ds:datastoreItem xmlns:ds="http://schemas.openxmlformats.org/officeDocument/2006/customXml" ds:itemID="{8C175386-D4F9-40A5-9209-9BF9556A7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7bb73-3e79-4f4a-a67f-08318b8cf477"/>
    <ds:schemaRef ds:uri="4d2234bd-4f4d-4aef-b1b4-2804e606a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1295</Words>
  <Application>Microsoft Office PowerPoint</Application>
  <PresentationFormat>Widescreen</PresentationFormat>
  <Paragraphs>76</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Impact</vt:lpstr>
      <vt:lpstr>Main Event</vt:lpstr>
      <vt:lpstr>Welcome to RPE</vt:lpstr>
      <vt:lpstr>Instructions for Use</vt:lpstr>
      <vt:lpstr>Welcome to our Department</vt:lpstr>
      <vt:lpstr>The Teachers</vt:lpstr>
      <vt:lpstr>What do we study?</vt:lpstr>
      <vt:lpstr>Task 1:</vt:lpstr>
      <vt:lpstr>Philosophy</vt:lpstr>
      <vt:lpstr>Imagine</vt:lpstr>
      <vt:lpstr>Task 2:</vt:lpstr>
      <vt:lpstr>What were your questions?</vt:lpstr>
      <vt:lpstr>Ethics</vt:lpstr>
      <vt:lpstr>Let’s travel to the future….</vt:lpstr>
      <vt:lpstr>Meet Naughtibot</vt:lpstr>
      <vt:lpstr>What do you think?</vt:lpstr>
      <vt:lpstr>Task 3:</vt:lpstr>
      <vt:lpstr>Well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RPE</dc:title>
  <dc:creator>Elisa Kenton-Howells</dc:creator>
  <cp:lastModifiedBy>Philippa Boyns</cp:lastModifiedBy>
  <cp:revision>2</cp:revision>
  <dcterms:created xsi:type="dcterms:W3CDTF">2020-06-15T14:38:19Z</dcterms:created>
  <dcterms:modified xsi:type="dcterms:W3CDTF">2020-06-19T10:37:52Z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0x010100CF2B508C1C0D8A438E844F7EB90BDEF1</vt:lpwstr>
  </property>
</Properties>
</file>